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2" r:id="rId10"/>
    <p:sldId id="263" r:id="rId11"/>
    <p:sldId id="269" r:id="rId12"/>
    <p:sldId id="264" r:id="rId13"/>
    <p:sldId id="270" r:id="rId14"/>
    <p:sldId id="265" r:id="rId15"/>
    <p:sldId id="266"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6740F8-C706-B14D-A484-4EFE56F1CCAF}" v="4" dt="2024-04-18T02:08:54.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3_2" csCatId="accent3" phldr="1"/>
      <dgm:spPr/>
      <dgm:t>
        <a:bodyPr/>
        <a:lstStyle/>
        <a:p>
          <a:endParaRPr lang="en-US"/>
        </a:p>
      </dgm:t>
    </dgm:pt>
    <dgm:pt modelId="{DF1ABFB3-B399-406F-91BD-DCDF9A38526B}">
      <dgm:prSet phldrT="[Text]" phldr="0"/>
      <dgm:spPr/>
      <dgm:t>
        <a:bodyPr/>
        <a:lstStyle/>
        <a:p>
          <a:pPr>
            <a:lnSpc>
              <a:spcPct val="100000"/>
            </a:lnSpc>
          </a:pPr>
          <a:r>
            <a:rPr lang="en-US" b="0" spc="120" baseline="0" dirty="0">
              <a:solidFill>
                <a:schemeClr val="tx2"/>
              </a:solidFill>
              <a:latin typeface="Tw Cen MT" panose="020B0602020104020603" pitchFamily="34" charset="77"/>
            </a:rPr>
            <a:t>Deploy strategic networks with compelling e-business needs</a:t>
          </a:r>
          <a:endParaRPr lang="en-US" b="1" spc="120" baseline="0" dirty="0">
            <a:solidFill>
              <a:schemeClr val="tx2"/>
            </a:solidFill>
            <a:latin typeface="Tw Cen MT" panose="020B0602020104020603" pitchFamily="34" charset="77"/>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custT="1"/>
      <dgm:spPr/>
      <dgm:t>
        <a:bodyPr/>
        <a:lstStyle/>
        <a:p>
          <a:pPr>
            <a:defRPr b="1"/>
          </a:pPr>
          <a:r>
            <a:rPr lang="en-US" sz="2000" b="0" spc="140" baseline="0" dirty="0">
              <a:solidFill>
                <a:schemeClr val="tx2"/>
              </a:solidFill>
              <a:latin typeface="Tw Cen MT" panose="020B0602020104020603" pitchFamily="34" charset="77"/>
            </a:rPr>
            <a:t>SEP 20XX</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pPr>
            <a:lnSpc>
              <a:spcPct val="100000"/>
            </a:lnSpc>
          </a:pPr>
          <a:r>
            <a:rPr lang="en-US" b="0" spc="120" baseline="0" dirty="0">
              <a:solidFill>
                <a:schemeClr val="tx2"/>
              </a:solidFill>
              <a:latin typeface="Tw Cen MT" panose="020B0602020104020603" pitchFamily="34" charset="77"/>
            </a:rPr>
            <a:t>Synergize scalable                      e-commerce</a:t>
          </a: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custT="1"/>
      <dgm:spPr/>
      <dgm:t>
        <a:bodyPr/>
        <a:lstStyle/>
        <a:p>
          <a:pPr>
            <a:defRPr b="1"/>
          </a:pPr>
          <a:r>
            <a:rPr lang="en-US" sz="2000" b="0" spc="140" baseline="0" dirty="0">
              <a:solidFill>
                <a:schemeClr val="tx2"/>
              </a:solidFill>
              <a:latin typeface="Tw Cen MT" panose="020B0602020104020603" pitchFamily="34" charset="77"/>
            </a:rPr>
            <a:t>NOV 20XX</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pPr>
            <a:lnSpc>
              <a:spcPct val="100000"/>
            </a:lnSpc>
          </a:pPr>
          <a:r>
            <a:rPr lang="en-US" b="0" spc="120" baseline="0" dirty="0">
              <a:solidFill>
                <a:schemeClr val="tx2"/>
              </a:solidFill>
              <a:latin typeface="Tw Cen MT" panose="020B0602020104020603" pitchFamily="34" charset="77"/>
            </a:rPr>
            <a:t>Disseminate standardized metrics</a:t>
          </a: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EFEB4D61-3A9C-4140-977F-3C3F5C9EE9D1}">
      <dgm:prSet phldr="0"/>
      <dgm:spPr/>
      <dgm:t>
        <a:bodyPr/>
        <a:lstStyle/>
        <a:p>
          <a:pPr>
            <a:lnSpc>
              <a:spcPct val="100000"/>
            </a:lnSpc>
          </a:pPr>
          <a:r>
            <a:rPr lang="en-US" b="0" spc="120" baseline="0" dirty="0">
              <a:solidFill>
                <a:schemeClr val="tx2"/>
              </a:solidFill>
              <a:latin typeface="Tw Cen MT" panose="020B0602020104020603" pitchFamily="34" charset="77"/>
            </a:rPr>
            <a:t>Coordinate e-business applications</a:t>
          </a: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custT="1"/>
      <dgm:spPr/>
      <dgm:t>
        <a:bodyPr/>
        <a:lstStyle/>
        <a:p>
          <a:pPr>
            <a:defRPr b="1"/>
          </a:pPr>
          <a:r>
            <a:rPr lang="en-US" sz="2000" b="0" spc="140" baseline="0" dirty="0">
              <a:solidFill>
                <a:schemeClr val="tx2"/>
              </a:solidFill>
              <a:latin typeface="Tw Cen MT" panose="020B0602020104020603" pitchFamily="34" charset="77"/>
            </a:rPr>
            <a:t>MARCH 20XX</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pPr>
            <a:lnSpc>
              <a:spcPct val="100000"/>
            </a:lnSpc>
          </a:pPr>
          <a:r>
            <a:rPr lang="en-US" b="0" spc="120" baseline="0" dirty="0">
              <a:solidFill>
                <a:schemeClr val="tx2"/>
              </a:solidFill>
              <a:latin typeface="Tw Cen MT" panose="020B0602020104020603" pitchFamily="34" charset="77"/>
            </a:rPr>
            <a:t>Foster holistically superior methodologies</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custT="1"/>
      <dgm:spPr/>
      <dgm:t>
        <a:bodyPr/>
        <a:lstStyle/>
        <a:p>
          <a:pPr>
            <a:defRPr b="1"/>
          </a:pPr>
          <a:r>
            <a:rPr lang="en-US" sz="2000" b="0" spc="140" baseline="0" dirty="0">
              <a:solidFill>
                <a:schemeClr val="tx2"/>
              </a:solidFill>
              <a:latin typeface="Tw Cen MT" panose="020B0602020104020603" pitchFamily="34" charset="77"/>
            </a:rPr>
            <a:t>MAY 20XX</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FA8F44BD-C8C7-462C-9756-1EC498E86842}">
      <dgm:prSet phldr="0" custT="1"/>
      <dgm:spPr/>
      <dgm:t>
        <a:bodyPr rIns="91440"/>
        <a:lstStyle/>
        <a:p>
          <a:pPr>
            <a:defRPr b="1"/>
          </a:pPr>
          <a:r>
            <a:rPr lang="en-US" sz="2000" b="0" spc="140" baseline="0" dirty="0">
              <a:solidFill>
                <a:schemeClr val="tx2"/>
              </a:solidFill>
              <a:latin typeface="Tw Cen MT" panose="020B0602020104020603" pitchFamily="34" charset="77"/>
            </a:rPr>
            <a:t>JAN 20XX</a:t>
          </a:r>
        </a:p>
      </dgm:t>
    </dgm:pt>
    <dgm:pt modelId="{8C8A9736-03DA-4B1C-A590-10B4AD89452B}" type="sibTrans" cxnId="{0D51BD2E-4619-469B-B233-EBAC3D4D0BA6}">
      <dgm:prSet/>
      <dgm:spPr/>
      <dgm:t>
        <a:bodyPr/>
        <a:lstStyle/>
        <a:p>
          <a:endParaRPr lang="en-US"/>
        </a:p>
      </dgm:t>
    </dgm:pt>
    <dgm:pt modelId="{F47063EE-4B58-4EDE-A4F2-A4BD81B82F21}" type="parTrans" cxnId="{0D51BD2E-4619-469B-B233-EBAC3D4D0BA6}">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gradFill rotWithShape="0">
          <a:gsLst>
            <a:gs pos="0">
              <a:schemeClr val="accent2"/>
            </a:gs>
            <a:gs pos="100000">
              <a:schemeClr val="accent3"/>
            </a:gs>
          </a:gsLst>
          <a:lin ang="0" scaled="1"/>
        </a:gradFill>
        <a:ln>
          <a:noFill/>
        </a:ln>
      </dgm:spPr>
    </dgm:pt>
    <dgm:pt modelId="{5B7FC7CF-F58D-48D5-8BCC-38D6EE87890B}" type="pres">
      <dgm:prSet presAssocID="{58FF46FB-368D-4E9C-A650-0513B8879DA8}" presName="Ellipse" presStyleLbl="fgAcc1" presStyleIdx="1" presStyleCnt="6"/>
      <dgm:spPr>
        <a:solidFill>
          <a:schemeClr val="lt1">
            <a:hueOff val="0"/>
            <a:satOff val="0"/>
            <a:lum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2110">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3">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gradFill rotWithShape="0">
          <a:gsLst>
            <a:gs pos="0">
              <a:schemeClr val="accent2"/>
            </a:gs>
            <a:gs pos="100000">
              <a:schemeClr val="accent3"/>
            </a:gs>
          </a:gsLst>
          <a:lin ang="0" scaled="1"/>
        </a:gradFill>
        <a:ln>
          <a:noFill/>
        </a:ln>
      </dgm:spPr>
    </dgm:pt>
    <dgm:pt modelId="{B1A1A837-F261-404B-A808-B2F4154CE8A2}" type="pres">
      <dgm:prSet presAssocID="{D05E1923-5021-40F7-B4EF-E582E23A699D}" presName="Ellipse" presStyleLbl="fgAcc1" presStyleIdx="2" presStyleCnt="6"/>
      <dgm:spPr>
        <a:solidFill>
          <a:schemeClr val="lt1">
            <a:hueOff val="0"/>
            <a:satOff val="0"/>
            <a:lumOff val="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486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3">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gradFill rotWithShape="0">
          <a:gsLst>
            <a:gs pos="0">
              <a:schemeClr val="accent2"/>
            </a:gs>
            <a:gs pos="100000">
              <a:schemeClr val="accent3"/>
            </a:gs>
          </a:gsLst>
          <a:lin ang="0" scaled="1"/>
        </a:gradFill>
        <a:ln>
          <a:noFill/>
        </a:ln>
      </dgm:spPr>
    </dgm:pt>
    <dgm:pt modelId="{5D519322-C1DD-47AE-92C0-13575134BC76}" type="pres">
      <dgm:prSet presAssocID="{FA8F44BD-C8C7-462C-9756-1EC498E86842}" presName="Ellipse" presStyleLbl="fgAcc1" presStyleIdx="3" presStyleCnt="6"/>
      <dgm:spPr>
        <a:solidFill>
          <a:schemeClr val="lt1">
            <a:hueOff val="0"/>
            <a:satOff val="0"/>
            <a:lum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3532" custLinFactNeighborX="-1026">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3">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gradFill rotWithShape="0">
          <a:gsLst>
            <a:gs pos="0">
              <a:schemeClr val="accent2"/>
            </a:gs>
            <a:gs pos="100000">
              <a:schemeClr val="accent3"/>
            </a:gs>
          </a:gsLst>
          <a:lin ang="0" scaled="1"/>
        </a:gradFill>
        <a:ln>
          <a:noFill/>
        </a:ln>
      </dgm:spPr>
    </dgm:pt>
    <dgm:pt modelId="{515AAB83-BD07-4B9E-9A3B-858C0B126F9C}" type="pres">
      <dgm:prSet presAssocID="{8BAB5E6F-A65E-41DB-A296-0818B0E49F7C}" presName="Ellipse" presStyleLbl="fgAcc1" presStyleIdx="4" presStyleCnt="6"/>
      <dgm:spPr>
        <a:solidFill>
          <a:schemeClr val="lt1">
            <a:hueOff val="0"/>
            <a:satOff val="0"/>
            <a:lumOff val="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1675">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3">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gradFill rotWithShape="0">
          <a:gsLst>
            <a:gs pos="0">
              <a:schemeClr val="accent2"/>
            </a:gs>
            <a:gs pos="100000">
              <a:schemeClr val="accent3"/>
            </a:gs>
          </a:gsLst>
          <a:lin ang="0" scaled="1"/>
        </a:gradFill>
        <a:ln>
          <a:noFill/>
        </a:ln>
      </dgm:spPr>
    </dgm:pt>
    <dgm:pt modelId="{A22B1C16-7FF0-4DBE-B32E-E43FEB1E2EAC}" type="pres">
      <dgm:prSet presAssocID="{8B9AF88A-E1F7-4D3A-905F-87228D6A8655}" presName="Ellipse" presStyleLbl="fgAcc1" presStyleIdx="5" presStyleCnt="6"/>
      <dgm:spPr>
        <a:solidFill>
          <a:schemeClr val="lt1">
            <a:hueOff val="0"/>
            <a:satOff val="0"/>
            <a:lumOff val="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1811" custLinFactNeighborX="1184">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3">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10215948" cy="0"/>
        </a:xfrm>
        <a:prstGeom prst="line">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8138"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3781"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708854" y="890053"/>
          <a:ext cx="2326199"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Synergize scalable                      e-commerce</a:t>
          </a:r>
        </a:p>
      </dsp:txBody>
      <dsp:txXfrm>
        <a:off x="708854" y="890053"/>
        <a:ext cx="2326199" cy="1291450"/>
      </dsp:txXfrm>
    </dsp:sp>
    <dsp:sp modelId="{8E3FB235-DF38-476B-9A0E-B1E583D50944}">
      <dsp:nvSpPr>
        <dsp:cNvPr id="0" name=""/>
        <dsp:cNvSpPr/>
      </dsp:nvSpPr>
      <dsp:spPr>
        <a:xfrm>
          <a:off x="708854" y="436300"/>
          <a:ext cx="2326199"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SEP 20XX</a:t>
          </a:r>
        </a:p>
      </dsp:txBody>
      <dsp:txXfrm>
        <a:off x="708854" y="436300"/>
        <a:ext cx="2326199" cy="453752"/>
      </dsp:txXfrm>
    </dsp:sp>
    <dsp:sp modelId="{9AA05CE5-209F-4AD9-BE2C-2A69F76DA8F4}">
      <dsp:nvSpPr>
        <dsp:cNvPr id="0" name=""/>
        <dsp:cNvSpPr/>
      </dsp:nvSpPr>
      <dsp:spPr>
        <a:xfrm>
          <a:off x="228563"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6822"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67959" y="3539404"/>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803603" y="3575048"/>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369721" y="2181504"/>
          <a:ext cx="2404107"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Disseminate standardized metrics</a:t>
          </a:r>
        </a:p>
      </dsp:txBody>
      <dsp:txXfrm>
        <a:off x="2369721" y="2181504"/>
        <a:ext cx="2404107" cy="1291450"/>
      </dsp:txXfrm>
    </dsp:sp>
    <dsp:sp modelId="{223C5207-4FA2-4A6C-8F43-20BD55767C99}">
      <dsp:nvSpPr>
        <dsp:cNvPr id="0" name=""/>
        <dsp:cNvSpPr/>
      </dsp:nvSpPr>
      <dsp:spPr>
        <a:xfrm>
          <a:off x="2369721" y="3472954"/>
          <a:ext cx="2404107"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NOV 20XX</a:t>
          </a:r>
        </a:p>
      </dsp:txBody>
      <dsp:txXfrm>
        <a:off x="2369721" y="3472954"/>
        <a:ext cx="2404107" cy="453752"/>
      </dsp:txXfrm>
    </dsp:sp>
    <dsp:sp modelId="{4FE5EB5D-4CEF-4D0D-9394-0534E61844BE}">
      <dsp:nvSpPr>
        <dsp:cNvPr id="0" name=""/>
        <dsp:cNvSpPr/>
      </dsp:nvSpPr>
      <dsp:spPr>
        <a:xfrm>
          <a:off x="1928385" y="2181504"/>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86644"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467780"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503424"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4059287" y="890053"/>
          <a:ext cx="236648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Coordinate e-business applications</a:t>
          </a:r>
        </a:p>
      </dsp:txBody>
      <dsp:txXfrm>
        <a:off x="4059287" y="890053"/>
        <a:ext cx="2366485" cy="1291450"/>
      </dsp:txXfrm>
    </dsp:sp>
    <dsp:sp modelId="{2D6C7916-1130-46A8-833B-A6278CBD2192}">
      <dsp:nvSpPr>
        <dsp:cNvPr id="0" name=""/>
        <dsp:cNvSpPr/>
      </dsp:nvSpPr>
      <dsp:spPr>
        <a:xfrm>
          <a:off x="4059287" y="436300"/>
          <a:ext cx="236648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44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JAN 20XX</a:t>
          </a:r>
        </a:p>
      </dsp:txBody>
      <dsp:txXfrm>
        <a:off x="4059287" y="436300"/>
        <a:ext cx="2366485" cy="453752"/>
      </dsp:txXfrm>
    </dsp:sp>
    <dsp:sp modelId="{4D953791-5C2F-4A75-A8F4-6ED7EAB5E015}">
      <dsp:nvSpPr>
        <dsp:cNvPr id="0" name=""/>
        <dsp:cNvSpPr/>
      </dsp:nvSpPr>
      <dsp:spPr>
        <a:xfrm>
          <a:off x="3628206"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586465"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167602" y="3539404"/>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203246" y="3575048"/>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814480" y="2181504"/>
          <a:ext cx="2313876"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Foster holistically superior methodologies</a:t>
          </a:r>
        </a:p>
      </dsp:txBody>
      <dsp:txXfrm>
        <a:off x="5814480" y="2181504"/>
        <a:ext cx="2313876" cy="1291450"/>
      </dsp:txXfrm>
    </dsp:sp>
    <dsp:sp modelId="{7C1E6B4A-59F7-4018-A403-E1CCAEE78BA1}">
      <dsp:nvSpPr>
        <dsp:cNvPr id="0" name=""/>
        <dsp:cNvSpPr/>
      </dsp:nvSpPr>
      <dsp:spPr>
        <a:xfrm>
          <a:off x="5814480" y="3472954"/>
          <a:ext cx="2313876"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MARCH 20XX</a:t>
          </a:r>
        </a:p>
      </dsp:txBody>
      <dsp:txXfrm>
        <a:off x="5814480" y="3472954"/>
        <a:ext cx="2313876" cy="453752"/>
      </dsp:txXfrm>
    </dsp:sp>
    <dsp:sp modelId="{A03C5372-D306-43AC-B406-6F8183849431}">
      <dsp:nvSpPr>
        <dsp:cNvPr id="0" name=""/>
        <dsp:cNvSpPr/>
      </dsp:nvSpPr>
      <dsp:spPr>
        <a:xfrm>
          <a:off x="5328028" y="2181504"/>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286287"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867423"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903067"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545918" y="890053"/>
          <a:ext cx="231772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Deploy strategic networks with compelling e-business needs</a:t>
          </a:r>
          <a:endParaRPr lang="en-US" sz="1500" b="1" kern="1200" spc="120" baseline="0" dirty="0">
            <a:solidFill>
              <a:schemeClr val="tx2"/>
            </a:solidFill>
            <a:latin typeface="Tw Cen MT" panose="020B0602020104020603" pitchFamily="34" charset="77"/>
          </a:endParaRPr>
        </a:p>
      </dsp:txBody>
      <dsp:txXfrm>
        <a:off x="7545918" y="890053"/>
        <a:ext cx="2317728" cy="1291450"/>
      </dsp:txXfrm>
    </dsp:sp>
    <dsp:sp modelId="{3FA5D5AE-9CAE-4D19-9765-BCEE62095312}">
      <dsp:nvSpPr>
        <dsp:cNvPr id="0" name=""/>
        <dsp:cNvSpPr/>
      </dsp:nvSpPr>
      <dsp:spPr>
        <a:xfrm>
          <a:off x="7545918" y="436300"/>
          <a:ext cx="231772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MAY 20XX</a:t>
          </a:r>
        </a:p>
      </dsp:txBody>
      <dsp:txXfrm>
        <a:off x="7545918" y="436300"/>
        <a:ext cx="2317728" cy="453752"/>
      </dsp:txXfrm>
    </dsp:sp>
    <dsp:sp modelId="{FE6CA7EB-68EC-4E76-9051-08C4CF370101}">
      <dsp:nvSpPr>
        <dsp:cNvPr id="0" name=""/>
        <dsp:cNvSpPr/>
      </dsp:nvSpPr>
      <dsp:spPr>
        <a:xfrm>
          <a:off x="7027849"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986108"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4/18/2024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4/18/2024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4/18/2024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4/18/2024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4/18/2024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4/18/2024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7B56D85B-EB43-4988-9D07-7393356AD4A1}" type="datetime1">
              <a:rPr lang="en-US" smtClean="0"/>
              <a:t>4/18/2024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4/18/2024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4/18/2024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dirty="0"/>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4/18/2024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4/18/2024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4/18/2024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EC58393-FADE-4230-9BF7-311D876214B4}"/>
              </a:ext>
            </a:extLst>
          </p:cNvPr>
          <p:cNvPicPr>
            <a:picLocks noGrp="1" noChangeAspect="1"/>
          </p:cNvPicPr>
          <p:nvPr>
            <p:ph type="pic" sz="quarter" idx="10"/>
          </p:nvPr>
        </p:nvPicPr>
        <p:blipFill rotWithShape="1">
          <a:blip r:embed="rId2"/>
          <a:srcRect r="21941"/>
          <a:stretch/>
        </p:blipFill>
        <p:spPr>
          <a:xfrm>
            <a:off x="3686175" y="0"/>
            <a:ext cx="8505825"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3683" y="879634"/>
            <a:ext cx="7659486" cy="1406365"/>
          </a:xfrm>
        </p:spPr>
        <p:txBody>
          <a:bodyPr/>
          <a:lstStyle/>
          <a:p>
            <a:r>
              <a:rPr lang="en-US" dirty="0"/>
              <a:t>Hypergraph Anomoly Detection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551819"/>
            <a:ext cx="2952599" cy="1781642"/>
          </a:xfrm>
        </p:spPr>
        <p:txBody>
          <a:bodyPr/>
          <a:lstStyle/>
          <a:p>
            <a:r>
              <a:rPr lang="en-US" dirty="0"/>
              <a:t>Deven Biehler</a:t>
            </a:r>
          </a:p>
          <a:p>
            <a:r>
              <a:rPr lang="en-US" dirty="0"/>
              <a:t>Sai </a:t>
            </a:r>
            <a:r>
              <a:rPr lang="en-US" dirty="0" err="1"/>
              <a:t>Kolagani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916016" y="983785"/>
            <a:ext cx="8447439" cy="1074828"/>
          </a:xfrm>
        </p:spPr>
        <p:txBody>
          <a:bodyPr/>
          <a:lstStyle/>
          <a:p>
            <a:r>
              <a:rPr lang="en-US" dirty="0"/>
              <a:t>TIMELINE </a:t>
            </a:r>
          </a:p>
        </p:txBody>
      </p:sp>
      <p:graphicFrame>
        <p:nvGraphicFramePr>
          <p:cNvPr id="2" name="Diagram 2" descr="Timeline SmartArt graphic">
            <a:extLst>
              <a:ext uri="{FF2B5EF4-FFF2-40B4-BE49-F238E27FC236}">
                <a16:creationId xmlns:a16="http://schemas.microsoft.com/office/drawing/2014/main" id="{364D30CB-C02F-4FE1-9E72-11B75FF74851}"/>
              </a:ext>
            </a:extLst>
          </p:cNvPr>
          <p:cNvGraphicFramePr>
            <a:graphicFrameLocks noChangeAspect="1"/>
          </p:cNvGraphicFramePr>
          <p:nvPr>
            <p:extLst>
              <p:ext uri="{D42A27DB-BD31-4B8C-83A1-F6EECF244321}">
                <p14:modId xmlns:p14="http://schemas.microsoft.com/office/powerpoint/2010/main" val="2136004517"/>
              </p:ext>
            </p:extLst>
          </p:nvPr>
        </p:nvGraphicFramePr>
        <p:xfrm>
          <a:off x="1060036" y="1838632"/>
          <a:ext cx="10215948"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A02453A7-9875-B44D-8277-1DB05E4F5F6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EFF074D-9F29-6C43-83AB-50F59C756215}"/>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93249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Spiral staircase">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6" y="2551819"/>
            <a:ext cx="4413068" cy="3539265"/>
          </a:xfrm>
        </p:spPr>
        <p:txBody>
          <a:bodyPr/>
          <a:lstStyle/>
          <a:p>
            <a:r>
              <a:rPr lang="en-US" dirty="0"/>
              <a:t>Develop winning strategies to keep ahead of the competition</a:t>
            </a:r>
          </a:p>
          <a:p>
            <a:r>
              <a:rPr lang="en-US" dirty="0"/>
              <a:t>Capitalize on low hanging fruit to identify a ballpark value</a:t>
            </a:r>
          </a:p>
          <a:p>
            <a:r>
              <a:rPr lang="en-US" dirty="0"/>
              <a:t>Visualize customer directed convergence</a:t>
            </a:r>
          </a:p>
        </p:txBody>
      </p:sp>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a:xfrm>
            <a:off x="4053114" y="6356350"/>
            <a:ext cx="2188029"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Placeholder 61" descr="Vegetation">
            <a:extLst>
              <a:ext uri="{FF2B5EF4-FFF2-40B4-BE49-F238E27FC236}">
                <a16:creationId xmlns:a16="http://schemas.microsoft.com/office/drawing/2014/main" id="{A2FFB594-F12D-4187-B225-766DFDE5B4F3}"/>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xfrm>
            <a:off x="693684" y="879636"/>
            <a:ext cx="6294727" cy="1206888"/>
          </a:xfrm>
        </p:spPr>
        <p:txBody>
          <a:bodyPr/>
          <a:lstStyle/>
          <a:p>
            <a:r>
              <a:rPr lang="en-US" dirty="0"/>
              <a:t>HOW WE GET THERE</a:t>
            </a:r>
          </a:p>
        </p:txBody>
      </p:sp>
      <p:sp>
        <p:nvSpPr>
          <p:cNvPr id="9" name="Text Placeholder 8">
            <a:extLst>
              <a:ext uri="{FF2B5EF4-FFF2-40B4-BE49-F238E27FC236}">
                <a16:creationId xmlns:a16="http://schemas.microsoft.com/office/drawing/2014/main" id="{6B7AFC44-0B03-0440-894A-F417DCE9DDF5}"/>
              </a:ext>
            </a:extLst>
          </p:cNvPr>
          <p:cNvSpPr>
            <a:spLocks noGrp="1"/>
          </p:cNvSpPr>
          <p:nvPr>
            <p:ph type="body" sz="quarter" idx="15"/>
          </p:nvPr>
        </p:nvSpPr>
        <p:spPr>
          <a:xfrm>
            <a:off x="1219032" y="2654299"/>
            <a:ext cx="3165475" cy="2705101"/>
          </a:xfrm>
        </p:spPr>
        <p:txBody>
          <a:bodyPr>
            <a:noAutofit/>
          </a:bodyPr>
          <a:lstStyle/>
          <a:p>
            <a:r>
              <a:rPr lang="en-US" dirty="0"/>
              <a:t>ROI</a:t>
            </a:r>
          </a:p>
          <a:p>
            <a:pPr lvl="1"/>
            <a:r>
              <a:rPr lang="en-US" dirty="0"/>
              <a:t>Envision multimedia-based expertise and cross-media growth strategies</a:t>
            </a:r>
          </a:p>
          <a:p>
            <a:pPr lvl="1"/>
            <a:r>
              <a:rPr lang="en-US" dirty="0"/>
              <a:t>Visualize quality intellectual capital</a:t>
            </a:r>
          </a:p>
          <a:p>
            <a:pPr lvl="1"/>
            <a:r>
              <a:rPr lang="en-US" dirty="0"/>
              <a:t>Engage worldwide methodologies with web-enabled technologies</a:t>
            </a:r>
          </a:p>
          <a:p>
            <a:endParaRPr lang="en-US" dirty="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type="body" sz="quarter" idx="13"/>
          </p:nvPr>
        </p:nvSpPr>
        <p:spPr>
          <a:xfrm>
            <a:off x="4661069" y="2654299"/>
            <a:ext cx="3165475" cy="2705101"/>
          </a:xfrm>
        </p:spPr>
        <p:txBody>
          <a:bodyPr vert="horz" lIns="91440" tIns="45720" rIns="91440" bIns="45720" rtlCol="0" anchor="t">
            <a:normAutofit/>
          </a:bodyPr>
          <a:lstStyle/>
          <a:p>
            <a:r>
              <a:rPr lang="en-US" dirty="0"/>
              <a:t>NICHE MARKETS</a:t>
            </a:r>
          </a:p>
          <a:p>
            <a:pPr lvl="1"/>
            <a:r>
              <a:rPr lang="en-US" dirty="0"/>
              <a:t>Pursue scalable customer service through sustainable strategies</a:t>
            </a:r>
          </a:p>
          <a:p>
            <a:pPr lvl="1"/>
            <a:r>
              <a:rPr lang="en-US" dirty="0"/>
              <a:t>Engage top-line web services with cutting-edge deliverables</a:t>
            </a:r>
          </a:p>
          <a:p>
            <a:endParaRPr lang="en-US" dirty="0"/>
          </a:p>
          <a:p>
            <a:endParaRPr lang="en-US" dirty="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type="body" sz="quarter" idx="14"/>
          </p:nvPr>
        </p:nvSpPr>
        <p:spPr>
          <a:xfrm>
            <a:off x="8115132" y="2654299"/>
            <a:ext cx="3165475" cy="2705101"/>
          </a:xfrm>
        </p:spPr>
        <p:txBody>
          <a:bodyPr vert="horz" lIns="91440" tIns="45720" rIns="91440" bIns="45720" rtlCol="0" anchor="t">
            <a:normAutofit/>
          </a:bodyPr>
          <a:lstStyle/>
          <a:p>
            <a:r>
              <a:rPr lang="en-US" dirty="0"/>
              <a:t>SUPPLY CHAINS</a:t>
            </a:r>
          </a:p>
          <a:p>
            <a:pPr lvl="1"/>
            <a:r>
              <a:rPr lang="en-US" dirty="0"/>
              <a:t>Cultivate one-to-one customer service with robust ideas</a:t>
            </a:r>
          </a:p>
          <a:p>
            <a:pPr lvl="1"/>
            <a:r>
              <a:rPr lang="en-US" dirty="0"/>
              <a:t>Maximize timely deliverables for real-time schemas</a:t>
            </a:r>
          </a:p>
          <a:p>
            <a:endParaRPr lang="en-US" dirty="0"/>
          </a:p>
        </p:txBody>
      </p:sp>
      <p:sp>
        <p:nvSpPr>
          <p:cNvPr id="7" name="Footer Placeholder 6">
            <a:extLst>
              <a:ext uri="{FF2B5EF4-FFF2-40B4-BE49-F238E27FC236}">
                <a16:creationId xmlns:a16="http://schemas.microsoft.com/office/drawing/2014/main" id="{CA219616-FC92-EC4C-AE00-252AB95763E9}"/>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19A1DB4D-ED7B-3640-82F3-DBA73297CF4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bstract image">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446062" cy="916644"/>
          </a:xfrm>
        </p:spPr>
        <p:txBody>
          <a:bodyPr/>
          <a:lstStyle/>
          <a:p>
            <a:r>
              <a:rPr lang="en-US"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top of bridge">
            <a:extLst>
              <a:ext uri="{FF2B5EF4-FFF2-40B4-BE49-F238E27FC236}">
                <a16:creationId xmlns:a16="http://schemas.microsoft.com/office/drawing/2014/main" id="{0C02B839-BD0F-4E42-B905-966EFC6BBAD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693683" y="879635"/>
            <a:ext cx="7659486" cy="1198178"/>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916016" y="2551819"/>
            <a:ext cx="2952599" cy="1781642"/>
          </a:xfrm>
        </p:spPr>
        <p:txBody>
          <a:bodyPr>
            <a:normAutofit/>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2"/>
          <a:srcRect t="13708" r="28995" b="5804"/>
          <a:stretch/>
        </p:blipFill>
        <p:spPr>
          <a:xfrm>
            <a:off x="3681046" y="0"/>
            <a:ext cx="8510953"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dirty="0"/>
              <a:t>Bipartite Network</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dirty="0"/>
              <a:t>Database analyzed was reddit data represented as a bipartite network.</a:t>
            </a:r>
          </a:p>
          <a:p>
            <a:r>
              <a:rPr lang="en-US" dirty="0"/>
              <a:t>Current tools don’t allow for visualizations for large hypergraphs</a:t>
            </a:r>
          </a:p>
          <a:p>
            <a:endParaRPr lang="en-US" dirty="0"/>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890338" y="640080"/>
            <a:ext cx="3734014" cy="3566160"/>
          </a:xfrm>
        </p:spPr>
        <p:txBody>
          <a:bodyPr vert="horz" lIns="91440" tIns="45720" rIns="91440" bIns="45720" rtlCol="0" anchor="b">
            <a:normAutofit/>
          </a:bodyPr>
          <a:lstStyle/>
          <a:p>
            <a:r>
              <a:rPr lang="en-US" sz="5000">
                <a:solidFill>
                  <a:schemeClr val="tx1"/>
                </a:solidFill>
                <a:latin typeface="+mj-lt"/>
              </a:rPr>
              <a:t>Features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890339" y="4636008"/>
            <a:ext cx="3734014" cy="1572768"/>
          </a:xfrm>
        </p:spPr>
        <p:txBody>
          <a:bodyPr vert="horz" lIns="91440" tIns="45720" rIns="91440" bIns="45720" rtlCol="0">
            <a:normAutofit/>
          </a:bodyPr>
          <a:lstStyle/>
          <a:p>
            <a:pPr>
              <a:lnSpc>
                <a:spcPct val="90000"/>
              </a:lnSpc>
            </a:pPr>
            <a:r>
              <a:rPr lang="en-US" sz="1500" dirty="0">
                <a:solidFill>
                  <a:schemeClr val="tx1"/>
                </a:solidFill>
                <a:latin typeface="+mn-lt"/>
              </a:rPr>
              <a:t>Features were selected using a bag of words vectorization.</a:t>
            </a:r>
          </a:p>
        </p:txBody>
      </p:sp>
      <p:sp>
        <p:nvSpPr>
          <p:cNvPr id="7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Placeholder 63" descr="A colorful dots in a circle&#10;&#10;Description automatically generated">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2"/>
          <a:srcRect l="-9992" t="-12392" r="-2" b="699"/>
          <a:stretch/>
        </p:blipFill>
        <p:spPr>
          <a:xfrm>
            <a:off x="4624352" y="-863600"/>
            <a:ext cx="7566125" cy="77216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effectLst/>
        </p:spPr>
      </p:pic>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a:xfrm>
            <a:off x="6105278" y="6356350"/>
            <a:ext cx="4114800" cy="365125"/>
          </a:xfrm>
        </p:spPr>
        <p:txBody>
          <a:bodyPr vert="horz" lIns="91440" tIns="45720" rIns="91440" bIns="45720" rtlCol="0" anchor="ctr">
            <a:normAutofit/>
          </a:bodyPr>
          <a:lstStyle/>
          <a:p>
            <a:pPr algn="l">
              <a:spcAft>
                <a:spcPts val="600"/>
              </a:spcAft>
              <a:defRPr/>
            </a:pPr>
            <a:r>
              <a:rPr lang="en-US" sz="1200" kern="1200" spc="0">
                <a:solidFill>
                  <a:srgbClr val="FFFFFF"/>
                </a:solidFill>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294A09A9-5501-47C1-A89A-A340965A2BE2}" type="slidenum">
              <a:rPr lang="en-US" sz="1200">
                <a:solidFill>
                  <a:srgbClr val="FFFFFF"/>
                </a:solidFill>
                <a:latin typeface="Calibri" panose="020F0502020204030204"/>
              </a:rPr>
              <a:pPr>
                <a:spcAft>
                  <a:spcPts val="600"/>
                </a:spcAft>
                <a:defRPr/>
              </a:pPr>
              <a:t>3</a:t>
            </a:fld>
            <a:endParaRPr lang="en-US" sz="1200">
              <a:solidFill>
                <a:srgbClr val="FFFFFF"/>
              </a:solidFill>
              <a:latin typeface="Calibri" panose="020F0502020204030204"/>
            </a:endParaRPr>
          </a:p>
        </p:txBody>
      </p:sp>
      <p:pic>
        <p:nvPicPr>
          <p:cNvPr id="1028" name="Picture 4" descr="NLP: Bag of Words. The Bag of Words (BoW) model is a… | by Rahul S | Medium">
            <a:extLst>
              <a:ext uri="{FF2B5EF4-FFF2-40B4-BE49-F238E27FC236}">
                <a16:creationId xmlns:a16="http://schemas.microsoft.com/office/drawing/2014/main" id="{2B32AE5F-9E4E-6F99-FA99-01899BA60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54" y="532426"/>
            <a:ext cx="3799255" cy="2184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PRIMARY GOALS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dirty="0"/>
              <a:t>Annual revenue growth</a:t>
            </a:r>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ctrTitle"/>
          </p:nvPr>
        </p:nvSpPr>
        <p:spPr>
          <a:xfrm>
            <a:off x="693683" y="879635"/>
            <a:ext cx="6192892" cy="1198179"/>
          </a:xfrm>
        </p:spPr>
        <p:txBody>
          <a:bodyPr/>
          <a:lstStyle/>
          <a:p>
            <a:r>
              <a:rPr lang="en-US" dirty="0"/>
              <a:t>AREAS OF GROWTH</a:t>
            </a:r>
          </a:p>
        </p:txBody>
      </p:sp>
      <p:graphicFrame>
        <p:nvGraphicFramePr>
          <p:cNvPr id="21" name="Table 4">
            <a:extLst>
              <a:ext uri="{FF2B5EF4-FFF2-40B4-BE49-F238E27FC236}">
                <a16:creationId xmlns:a16="http://schemas.microsoft.com/office/drawing/2014/main" id="{47D234C6-5775-45F6-AF2D-88B4142B3E45}"/>
              </a:ext>
            </a:extLst>
          </p:cNvPr>
          <p:cNvGraphicFramePr>
            <a:graphicFrameLocks noGrp="1"/>
          </p:cNvGraphicFramePr>
          <p:nvPr>
            <p:ph sz="quarter" idx="13"/>
            <p:extLst>
              <p:ext uri="{D42A27DB-BD31-4B8C-83A1-F6EECF244321}">
                <p14:modId xmlns:p14="http://schemas.microsoft.com/office/powerpoint/2010/main" val="3999437204"/>
              </p:ext>
            </p:extLst>
          </p:nvPr>
        </p:nvGraphicFramePr>
        <p:xfrm>
          <a:off x="693738" y="2705100"/>
          <a:ext cx="10745285" cy="1856230"/>
        </p:xfrm>
        <a:graphic>
          <a:graphicData uri="http://schemas.openxmlformats.org/drawingml/2006/table">
            <a:tbl>
              <a:tblPr firstRow="1" bandRow="1">
                <a:tableStyleId>{5C22544A-7EE6-4342-B048-85BDC9FD1C3A}</a:tableStyleId>
              </a:tblPr>
              <a:tblGrid>
                <a:gridCol w="2149057">
                  <a:extLst>
                    <a:ext uri="{9D8B030D-6E8A-4147-A177-3AD203B41FA5}">
                      <a16:colId xmlns:a16="http://schemas.microsoft.com/office/drawing/2014/main" val="1689330750"/>
                    </a:ext>
                  </a:extLst>
                </a:gridCol>
                <a:gridCol w="2149057">
                  <a:extLst>
                    <a:ext uri="{9D8B030D-6E8A-4147-A177-3AD203B41FA5}">
                      <a16:colId xmlns:a16="http://schemas.microsoft.com/office/drawing/2014/main" val="2660631934"/>
                    </a:ext>
                  </a:extLst>
                </a:gridCol>
                <a:gridCol w="2149057">
                  <a:extLst>
                    <a:ext uri="{9D8B030D-6E8A-4147-A177-3AD203B41FA5}">
                      <a16:colId xmlns:a16="http://schemas.microsoft.com/office/drawing/2014/main" val="3909717689"/>
                    </a:ext>
                  </a:extLst>
                </a:gridCol>
                <a:gridCol w="2149057">
                  <a:extLst>
                    <a:ext uri="{9D8B030D-6E8A-4147-A177-3AD203B41FA5}">
                      <a16:colId xmlns:a16="http://schemas.microsoft.com/office/drawing/2014/main" val="1603189107"/>
                    </a:ext>
                  </a:extLst>
                </a:gridCol>
                <a:gridCol w="2149057">
                  <a:extLst>
                    <a:ext uri="{9D8B030D-6E8A-4147-A177-3AD203B41FA5}">
                      <a16:colId xmlns:a16="http://schemas.microsoft.com/office/drawing/2014/main" val="2755691855"/>
                    </a:ext>
                  </a:extLst>
                </a:gridCol>
              </a:tblGrid>
              <a:tr h="371246">
                <a:tc>
                  <a:txBody>
                    <a:bodyPr/>
                    <a:lstStyle/>
                    <a:p>
                      <a:pPr algn="ctr"/>
                      <a:endParaRPr lang="en-US" dirty="0">
                        <a:latin typeface="Tw Cen MT" panose="020B0602020104020603" pitchFamily="34" charset="77"/>
                      </a:endParaRPr>
                    </a:p>
                  </a:txBody>
                  <a:tcPr anchor="ctr">
                    <a:solidFill>
                      <a:schemeClr val="accent2"/>
                    </a:solidFill>
                  </a:tcPr>
                </a:tc>
                <a:tc>
                  <a:txBody>
                    <a:bodyPr/>
                    <a:lstStyle/>
                    <a:p>
                      <a:pPr algn="ctr"/>
                      <a:r>
                        <a:rPr lang="en-US" sz="1800" b="0" spc="140" baseline="0" dirty="0">
                          <a:latin typeface="Tw Cen MT" panose="020B0602020104020603" pitchFamily="34" charset="77"/>
                        </a:rPr>
                        <a:t>B2B</a:t>
                      </a:r>
                    </a:p>
                  </a:txBody>
                  <a:tcPr anchor="ctr">
                    <a:solidFill>
                      <a:schemeClr val="accent2"/>
                    </a:solidFill>
                  </a:tcPr>
                </a:tc>
                <a:tc>
                  <a:txBody>
                    <a:bodyPr/>
                    <a:lstStyle/>
                    <a:p>
                      <a:pPr algn="ctr"/>
                      <a:r>
                        <a:rPr lang="en-US" sz="1800" b="0" spc="140" baseline="0" dirty="0">
                          <a:latin typeface="Tw Cen MT" panose="020B0602020104020603" pitchFamily="34" charset="77"/>
                        </a:rPr>
                        <a:t>SUPPLY CHAIN</a:t>
                      </a:r>
                    </a:p>
                  </a:txBody>
                  <a:tcPr anchor="ctr">
                    <a:solidFill>
                      <a:schemeClr val="accent2"/>
                    </a:solidFill>
                  </a:tcPr>
                </a:tc>
                <a:tc>
                  <a:txBody>
                    <a:bodyPr/>
                    <a:lstStyle/>
                    <a:p>
                      <a:pPr algn="ctr"/>
                      <a:r>
                        <a:rPr lang="en-US" sz="1800" b="0" spc="140" baseline="0" dirty="0">
                          <a:latin typeface="Tw Cen MT" panose="020B0602020104020603" pitchFamily="34" charset="77"/>
                        </a:rPr>
                        <a:t>ROI</a:t>
                      </a:r>
                    </a:p>
                  </a:txBody>
                  <a:tcPr anchor="ctr">
                    <a:solidFill>
                      <a:schemeClr val="accent2"/>
                    </a:solidFill>
                  </a:tcPr>
                </a:tc>
                <a:tc>
                  <a:txBody>
                    <a:bodyPr/>
                    <a:lstStyle/>
                    <a:p>
                      <a:pPr algn="ctr"/>
                      <a:r>
                        <a:rPr lang="en-US" sz="1800" b="0" spc="140" baseline="0" dirty="0">
                          <a:latin typeface="Tw Cen MT" panose="020B0602020104020603" pitchFamily="34" charset="77"/>
                        </a:rPr>
                        <a:t>E-COMMERCE</a:t>
                      </a:r>
                    </a:p>
                  </a:txBody>
                  <a:tcPr anchor="ctr">
                    <a:solidFill>
                      <a:schemeClr val="accent2"/>
                    </a:solidFill>
                  </a:tcPr>
                </a:tc>
                <a:extLst>
                  <a:ext uri="{0D108BD9-81ED-4DB2-BD59-A6C34878D82A}">
                    <a16:rowId xmlns:a16="http://schemas.microsoft.com/office/drawing/2014/main" val="479928716"/>
                  </a:ext>
                </a:extLst>
              </a:tr>
              <a:tr h="371246">
                <a:tc>
                  <a:txBody>
                    <a:bodyPr/>
                    <a:lstStyle/>
                    <a:p>
                      <a:pPr algn="ctr"/>
                      <a:r>
                        <a:rPr lang="en-US" sz="1500" dirty="0">
                          <a:solidFill>
                            <a:schemeClr val="tx2"/>
                          </a:solidFill>
                          <a:latin typeface="Tw Cen MT" panose="020B0602020104020603" pitchFamily="34" charset="77"/>
                        </a:rPr>
                        <a:t>Q1</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4.5</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2.3</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1.7</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5</a:t>
                      </a:r>
                    </a:p>
                  </a:txBody>
                  <a:tcPr anchor="ctr">
                    <a:solidFill>
                      <a:schemeClr val="bg1"/>
                    </a:solidFill>
                  </a:tcPr>
                </a:tc>
                <a:extLst>
                  <a:ext uri="{0D108BD9-81ED-4DB2-BD59-A6C34878D82A}">
                    <a16:rowId xmlns:a16="http://schemas.microsoft.com/office/drawing/2014/main" val="1760208656"/>
                  </a:ext>
                </a:extLst>
              </a:tr>
              <a:tr h="371246">
                <a:tc>
                  <a:txBody>
                    <a:bodyPr/>
                    <a:lstStyle/>
                    <a:p>
                      <a:pPr algn="ctr"/>
                      <a:r>
                        <a:rPr lang="en-US" sz="1500" dirty="0">
                          <a:solidFill>
                            <a:schemeClr val="tx2"/>
                          </a:solidFill>
                          <a:latin typeface="Tw Cen MT" panose="020B0602020104020603" pitchFamily="34" charset="77"/>
                        </a:rPr>
                        <a:t>Q2</a:t>
                      </a:r>
                    </a:p>
                  </a:txBody>
                  <a:tcPr anchor="ctr">
                    <a:solidFill>
                      <a:schemeClr val="accent4"/>
                    </a:solidFill>
                  </a:tcPr>
                </a:tc>
                <a:tc>
                  <a:txBody>
                    <a:bodyPr/>
                    <a:lstStyle/>
                    <a:p>
                      <a:pPr algn="ctr"/>
                      <a:r>
                        <a:rPr lang="en-US" sz="1500" dirty="0">
                          <a:solidFill>
                            <a:schemeClr val="tx2"/>
                          </a:solidFill>
                          <a:latin typeface="Tw Cen MT" panose="020B0602020104020603" pitchFamily="34" charset="77"/>
                        </a:rPr>
                        <a:t>3.2</a:t>
                      </a:r>
                    </a:p>
                  </a:txBody>
                  <a:tcPr anchor="ctr">
                    <a:solidFill>
                      <a:schemeClr val="accent4"/>
                    </a:solidFill>
                  </a:tcPr>
                </a:tc>
                <a:tc>
                  <a:txBody>
                    <a:bodyPr/>
                    <a:lstStyle/>
                    <a:p>
                      <a:pPr algn="ctr"/>
                      <a:r>
                        <a:rPr lang="en-US" sz="1500" dirty="0">
                          <a:solidFill>
                            <a:schemeClr val="tx2"/>
                          </a:solidFill>
                          <a:latin typeface="Tw Cen MT" panose="020B0602020104020603" pitchFamily="34" charset="77"/>
                        </a:rPr>
                        <a:t>5.1</a:t>
                      </a:r>
                    </a:p>
                  </a:txBody>
                  <a:tcPr anchor="ctr">
                    <a:solidFill>
                      <a:schemeClr val="accent4"/>
                    </a:solidFill>
                  </a:tcPr>
                </a:tc>
                <a:tc>
                  <a:txBody>
                    <a:bodyPr/>
                    <a:lstStyle/>
                    <a:p>
                      <a:pPr algn="ctr"/>
                      <a:r>
                        <a:rPr lang="en-US" sz="1500" dirty="0">
                          <a:solidFill>
                            <a:schemeClr val="tx2"/>
                          </a:solidFill>
                          <a:latin typeface="Tw Cen MT" panose="020B0602020104020603" pitchFamily="34" charset="77"/>
                        </a:rPr>
                        <a:t>4.4</a:t>
                      </a:r>
                    </a:p>
                  </a:txBody>
                  <a:tcPr anchor="ctr">
                    <a:solidFill>
                      <a:schemeClr val="accent4"/>
                    </a:solidFill>
                  </a:tcPr>
                </a:tc>
                <a:tc>
                  <a:txBody>
                    <a:bodyPr/>
                    <a:lstStyle/>
                    <a:p>
                      <a:pPr algn="ctr"/>
                      <a:r>
                        <a:rPr lang="en-US" sz="1500" dirty="0">
                          <a:solidFill>
                            <a:schemeClr val="tx2"/>
                          </a:solidFill>
                          <a:latin typeface="Tw Cen MT" panose="020B0602020104020603" pitchFamily="34" charset="77"/>
                        </a:rPr>
                        <a:t>3</a:t>
                      </a:r>
                    </a:p>
                  </a:txBody>
                  <a:tcPr anchor="ctr">
                    <a:solidFill>
                      <a:schemeClr val="accent4"/>
                    </a:solidFill>
                  </a:tcPr>
                </a:tc>
                <a:extLst>
                  <a:ext uri="{0D108BD9-81ED-4DB2-BD59-A6C34878D82A}">
                    <a16:rowId xmlns:a16="http://schemas.microsoft.com/office/drawing/2014/main" val="3634243071"/>
                  </a:ext>
                </a:extLst>
              </a:tr>
              <a:tr h="371246">
                <a:tc>
                  <a:txBody>
                    <a:bodyPr/>
                    <a:lstStyle/>
                    <a:p>
                      <a:pPr algn="ctr"/>
                      <a:r>
                        <a:rPr lang="en-US" sz="1500" dirty="0">
                          <a:solidFill>
                            <a:schemeClr val="tx2"/>
                          </a:solidFill>
                          <a:latin typeface="Tw Cen MT" panose="020B0602020104020603" pitchFamily="34" charset="77"/>
                        </a:rPr>
                        <a:t>Q3</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2.1</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1.7</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2.5</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2.8</a:t>
                      </a:r>
                    </a:p>
                  </a:txBody>
                  <a:tcPr anchor="ctr">
                    <a:solidFill>
                      <a:schemeClr val="bg1"/>
                    </a:solidFill>
                  </a:tcPr>
                </a:tc>
                <a:extLst>
                  <a:ext uri="{0D108BD9-81ED-4DB2-BD59-A6C34878D82A}">
                    <a16:rowId xmlns:a16="http://schemas.microsoft.com/office/drawing/2014/main" val="415808797"/>
                  </a:ext>
                </a:extLst>
              </a:tr>
              <a:tr h="371246">
                <a:tc>
                  <a:txBody>
                    <a:bodyPr/>
                    <a:lstStyle/>
                    <a:p>
                      <a:pPr algn="ctr"/>
                      <a:r>
                        <a:rPr lang="en-US" sz="1500" dirty="0">
                          <a:solidFill>
                            <a:schemeClr val="tx2"/>
                          </a:solidFill>
                          <a:latin typeface="Tw Cen MT" panose="020B0602020104020603" pitchFamily="34" charset="77"/>
                        </a:rPr>
                        <a:t>Q4</a:t>
                      </a:r>
                    </a:p>
                  </a:txBody>
                  <a:tcPr anchor="ctr">
                    <a:solidFill>
                      <a:srgbClr val="F9EBE5"/>
                    </a:solidFill>
                  </a:tcPr>
                </a:tc>
                <a:tc>
                  <a:txBody>
                    <a:bodyPr/>
                    <a:lstStyle/>
                    <a:p>
                      <a:pPr algn="ctr"/>
                      <a:r>
                        <a:rPr lang="en-US" sz="1500" dirty="0">
                          <a:solidFill>
                            <a:schemeClr val="tx2"/>
                          </a:solidFill>
                          <a:latin typeface="Tw Cen MT" panose="020B0602020104020603" pitchFamily="34" charset="77"/>
                        </a:rPr>
                        <a:t>4.5</a:t>
                      </a:r>
                    </a:p>
                  </a:txBody>
                  <a:tcPr anchor="ctr">
                    <a:solidFill>
                      <a:srgbClr val="F9EBE5"/>
                    </a:solidFill>
                  </a:tcPr>
                </a:tc>
                <a:tc>
                  <a:txBody>
                    <a:bodyPr/>
                    <a:lstStyle/>
                    <a:p>
                      <a:pPr algn="ctr"/>
                      <a:r>
                        <a:rPr lang="en-US" sz="1500" dirty="0">
                          <a:solidFill>
                            <a:schemeClr val="tx2"/>
                          </a:solidFill>
                          <a:latin typeface="Tw Cen MT" panose="020B0602020104020603" pitchFamily="34" charset="77"/>
                        </a:rPr>
                        <a:t>2.2</a:t>
                      </a:r>
                    </a:p>
                  </a:txBody>
                  <a:tcPr anchor="ctr">
                    <a:solidFill>
                      <a:srgbClr val="F9EBE5"/>
                    </a:solidFill>
                  </a:tcPr>
                </a:tc>
                <a:tc>
                  <a:txBody>
                    <a:bodyPr/>
                    <a:lstStyle/>
                    <a:p>
                      <a:pPr algn="ctr"/>
                      <a:r>
                        <a:rPr lang="en-US" sz="1500" dirty="0">
                          <a:solidFill>
                            <a:schemeClr val="tx2"/>
                          </a:solidFill>
                          <a:latin typeface="Tw Cen MT" panose="020B0602020104020603" pitchFamily="34" charset="77"/>
                        </a:rPr>
                        <a:t>1.7</a:t>
                      </a:r>
                    </a:p>
                  </a:txBody>
                  <a:tcPr anchor="ctr">
                    <a:solidFill>
                      <a:srgbClr val="F9EBE5"/>
                    </a:solidFill>
                  </a:tcPr>
                </a:tc>
                <a:tc>
                  <a:txBody>
                    <a:bodyPr/>
                    <a:lstStyle/>
                    <a:p>
                      <a:pPr algn="ctr"/>
                      <a:r>
                        <a:rPr lang="en-US" sz="1500" dirty="0">
                          <a:solidFill>
                            <a:schemeClr val="tx2"/>
                          </a:solidFill>
                          <a:latin typeface="Tw Cen MT" panose="020B0602020104020603" pitchFamily="34" charset="77"/>
                        </a:rPr>
                        <a:t>7</a:t>
                      </a:r>
                    </a:p>
                  </a:txBody>
                  <a:tcPr anchor="ctr">
                    <a:solidFill>
                      <a:srgbClr val="F9EBE5"/>
                    </a:solidFill>
                  </a:tcPr>
                </a:tc>
                <a:extLst>
                  <a:ext uri="{0D108BD9-81ED-4DB2-BD59-A6C34878D82A}">
                    <a16:rowId xmlns:a16="http://schemas.microsoft.com/office/drawing/2014/main" val="380950325"/>
                  </a:ext>
                </a:extLst>
              </a:tr>
            </a:tbl>
          </a:graphicData>
        </a:graphic>
      </p:graphicFrame>
      <p:sp>
        <p:nvSpPr>
          <p:cNvPr id="5" name="Footer Placeholder 4">
            <a:extLst>
              <a:ext uri="{FF2B5EF4-FFF2-40B4-BE49-F238E27FC236}">
                <a16:creationId xmlns:a16="http://schemas.microsoft.com/office/drawing/2014/main" id="{8C503702-AE9F-514C-8035-3C03A5CAD9AE}"/>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8D8D8CC6-5AA3-F948-9D06-5681F95A5204}"/>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421291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2F1E9F-2A7B-A648-8627-B11C8B85DCAE}"/>
              </a:ext>
            </a:extLst>
          </p:cNvPr>
          <p:cNvSpPr>
            <a:spLocks noGrp="1"/>
          </p:cNvSpPr>
          <p:nvPr>
            <p:ph type="title"/>
          </p:nvPr>
        </p:nvSpPr>
        <p:spPr>
          <a:xfrm>
            <a:off x="1921764" y="2145265"/>
            <a:ext cx="8348472" cy="2363568"/>
          </a:xfrm>
        </p:spPr>
        <p:txBody>
          <a:bodyPr>
            <a:normAutofit/>
          </a:bodyPr>
          <a:lstStyle/>
          <a:p>
            <a:r>
              <a:rPr lang="en-US" dirty="0"/>
              <a:t>Business opportunities are like buses. There's always another one coming.</a:t>
            </a:r>
          </a:p>
        </p:txBody>
      </p:sp>
      <p:sp>
        <p:nvSpPr>
          <p:cNvPr id="10" name="Text Placeholder 9">
            <a:extLst>
              <a:ext uri="{FF2B5EF4-FFF2-40B4-BE49-F238E27FC236}">
                <a16:creationId xmlns:a16="http://schemas.microsoft.com/office/drawing/2014/main" id="{97E546FF-BC20-F14C-920E-68471B7A6788}"/>
              </a:ext>
            </a:extLst>
          </p:cNvPr>
          <p:cNvSpPr>
            <a:spLocks noGrp="1"/>
          </p:cNvSpPr>
          <p:nvPr>
            <p:ph type="body" sz="quarter" idx="13"/>
          </p:nvPr>
        </p:nvSpPr>
        <p:spPr>
          <a:xfrm>
            <a:off x="6662738" y="4526051"/>
            <a:ext cx="3727450" cy="515938"/>
          </a:xfrm>
        </p:spPr>
        <p:txBody>
          <a:bodyPr/>
          <a:lstStyle/>
          <a:p>
            <a:r>
              <a:rPr lang="en-US" dirty="0"/>
              <a:t>Richard Branson</a:t>
            </a:r>
          </a:p>
        </p:txBody>
      </p:sp>
      <p:sp>
        <p:nvSpPr>
          <p:cNvPr id="3" name="Footer Placeholder 2">
            <a:extLst>
              <a:ext uri="{FF2B5EF4-FFF2-40B4-BE49-F238E27FC236}">
                <a16:creationId xmlns:a16="http://schemas.microsoft.com/office/drawing/2014/main" id="{D602B7E2-0AD7-2E47-940C-627921897AC1}"/>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18D80CF-8B32-7944-ADE2-7361CDA241C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554560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Red chair against a red wall with a green floor">
            <a:extLst>
              <a:ext uri="{FF2B5EF4-FFF2-40B4-BE49-F238E27FC236}">
                <a16:creationId xmlns:a16="http://schemas.microsoft.com/office/drawing/2014/main" id="{D7A6C408-D15C-C140-8E3E-B96A9E60D43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978408"/>
            <a:ext cx="8357616" cy="1088136"/>
          </a:xfrm>
        </p:spPr>
        <p:txBody>
          <a:bodyPr anchor="ctr"/>
          <a:lstStyle/>
          <a:p>
            <a:r>
              <a:rPr lang="en-US" dirty="0"/>
              <a:t>MEET OUR TEAM</a:t>
            </a:r>
          </a:p>
        </p:txBody>
      </p:sp>
      <p:pic>
        <p:nvPicPr>
          <p:cNvPr id="31" name="Picture Placeholder 15" descr="Team member headshot">
            <a:extLst>
              <a:ext uri="{FF2B5EF4-FFF2-40B4-BE49-F238E27FC236}">
                <a16:creationId xmlns:a16="http://schemas.microsoft.com/office/drawing/2014/main" id="{6B0E9A3B-F80B-6B4C-B8C2-742CB0CF71A6}"/>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a:stretch/>
        </p:blipFill>
        <p:spPr>
          <a:xfrm>
            <a:off x="1038044" y="2405063"/>
            <a:ext cx="946150" cy="944562"/>
          </a:xfrm>
        </p:spPr>
      </p:pic>
      <p:sp>
        <p:nvSpPr>
          <p:cNvPr id="8" name="Text Placeholder 7">
            <a:extLst>
              <a:ext uri="{FF2B5EF4-FFF2-40B4-BE49-F238E27FC236}">
                <a16:creationId xmlns:a16="http://schemas.microsoft.com/office/drawing/2014/main" id="{61C7C316-257C-D546-909D-98FD50663C5D}"/>
              </a:ext>
            </a:extLst>
          </p:cNvPr>
          <p:cNvSpPr>
            <a:spLocks noGrp="1"/>
          </p:cNvSpPr>
          <p:nvPr>
            <p:ph type="body" sz="quarter" idx="15"/>
          </p:nvPr>
        </p:nvSpPr>
        <p:spPr>
          <a:xfrm>
            <a:off x="2200773" y="2498043"/>
            <a:ext cx="2917826" cy="404812"/>
          </a:xfrm>
        </p:spPr>
        <p:txBody>
          <a:bodyPr/>
          <a:lstStyle/>
          <a:p>
            <a:r>
              <a:rPr lang="en-US" dirty="0"/>
              <a:t>TAKUMA HAYASHI</a:t>
            </a:r>
          </a:p>
        </p:txBody>
      </p:sp>
      <p:sp>
        <p:nvSpPr>
          <p:cNvPr id="17" name="Text Placeholder 16">
            <a:extLst>
              <a:ext uri="{FF2B5EF4-FFF2-40B4-BE49-F238E27FC236}">
                <a16:creationId xmlns:a16="http://schemas.microsoft.com/office/drawing/2014/main" id="{9EAA186B-A3B5-0145-8CAE-ABFD165CDB94}"/>
              </a:ext>
            </a:extLst>
          </p:cNvPr>
          <p:cNvSpPr>
            <a:spLocks noGrp="1"/>
          </p:cNvSpPr>
          <p:nvPr>
            <p:ph type="body" sz="quarter" idx="16"/>
          </p:nvPr>
        </p:nvSpPr>
        <p:spPr>
          <a:xfrm>
            <a:off x="2200773" y="2922586"/>
            <a:ext cx="2917826" cy="404812"/>
          </a:xfrm>
        </p:spPr>
        <p:txBody>
          <a:bodyPr/>
          <a:lstStyle/>
          <a:p>
            <a:r>
              <a:rPr lang="en-US" dirty="0"/>
              <a:t>President</a:t>
            </a:r>
          </a:p>
        </p:txBody>
      </p:sp>
      <p:pic>
        <p:nvPicPr>
          <p:cNvPr id="32" name="Picture Placeholder 17" descr="Team member headshot">
            <a:extLst>
              <a:ext uri="{FF2B5EF4-FFF2-40B4-BE49-F238E27FC236}">
                <a16:creationId xmlns:a16="http://schemas.microsoft.com/office/drawing/2014/main" id="{7B613200-415F-4241-B644-5F485A7046B5}"/>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a:ext>
            </a:extLst>
          </a:blip>
          <a:srcRect/>
          <a:stretch/>
        </p:blipFill>
        <p:spPr>
          <a:xfrm>
            <a:off x="5710265" y="2405063"/>
            <a:ext cx="946150" cy="944562"/>
          </a:xfrm>
        </p:spPr>
      </p:pic>
      <p:sp>
        <p:nvSpPr>
          <p:cNvPr id="22" name="Text Placeholder 21">
            <a:extLst>
              <a:ext uri="{FF2B5EF4-FFF2-40B4-BE49-F238E27FC236}">
                <a16:creationId xmlns:a16="http://schemas.microsoft.com/office/drawing/2014/main" id="{EC1EC5C0-B9F3-0D47-8C7B-A2B7D2AEE4F7}"/>
              </a:ext>
            </a:extLst>
          </p:cNvPr>
          <p:cNvSpPr>
            <a:spLocks noGrp="1"/>
          </p:cNvSpPr>
          <p:nvPr>
            <p:ph type="body" sz="quarter" idx="21"/>
          </p:nvPr>
        </p:nvSpPr>
        <p:spPr>
          <a:xfrm>
            <a:off x="6872994" y="2498043"/>
            <a:ext cx="2917826" cy="404812"/>
          </a:xfrm>
        </p:spPr>
        <p:txBody>
          <a:bodyPr/>
          <a:lstStyle/>
          <a:p>
            <a:r>
              <a:rPr lang="en-US" dirty="0"/>
              <a:t>MIRJAM NILSSON</a:t>
            </a:r>
          </a:p>
        </p:txBody>
      </p:sp>
      <p:sp>
        <p:nvSpPr>
          <p:cNvPr id="23" name="Text Placeholder 22">
            <a:extLst>
              <a:ext uri="{FF2B5EF4-FFF2-40B4-BE49-F238E27FC236}">
                <a16:creationId xmlns:a16="http://schemas.microsoft.com/office/drawing/2014/main" id="{0E40995F-FCDC-0C42-8608-FF5B24C7FC84}"/>
              </a:ext>
            </a:extLst>
          </p:cNvPr>
          <p:cNvSpPr>
            <a:spLocks noGrp="1"/>
          </p:cNvSpPr>
          <p:nvPr>
            <p:ph type="body" sz="quarter" idx="22"/>
          </p:nvPr>
        </p:nvSpPr>
        <p:spPr>
          <a:xfrm>
            <a:off x="6872994" y="2922586"/>
            <a:ext cx="2917826" cy="404812"/>
          </a:xfrm>
        </p:spPr>
        <p:txBody>
          <a:bodyPr/>
          <a:lstStyle/>
          <a:p>
            <a:r>
              <a:rPr lang="en-US" dirty="0"/>
              <a:t>Chief Executive Officer</a:t>
            </a:r>
          </a:p>
        </p:txBody>
      </p:sp>
      <p:pic>
        <p:nvPicPr>
          <p:cNvPr id="33" name="Picture Placeholder 19" descr="Team member headshot">
            <a:extLst>
              <a:ext uri="{FF2B5EF4-FFF2-40B4-BE49-F238E27FC236}">
                <a16:creationId xmlns:a16="http://schemas.microsoft.com/office/drawing/2014/main" id="{BD2D316E-26F2-3248-8D3D-269E1AF7B0B5}"/>
              </a:ext>
            </a:extLst>
          </p:cNvPr>
          <p:cNvPicPr>
            <a:picLocks noGrp="1" noChangeAspect="1"/>
          </p:cNvPicPr>
          <p:nvPr>
            <p:ph type="pic" sz="quarter" idx="17"/>
          </p:nvPr>
        </p:nvPicPr>
        <p:blipFill rotWithShape="1">
          <a:blip r:embed="rId5" cstate="email">
            <a:extLst>
              <a:ext uri="{28A0092B-C50C-407E-A947-70E740481C1C}">
                <a14:useLocalDpi xmlns:a14="http://schemas.microsoft.com/office/drawing/2010/main"/>
              </a:ext>
            </a:extLst>
          </a:blip>
          <a:srcRect/>
          <a:stretch/>
        </p:blipFill>
        <p:spPr>
          <a:xfrm>
            <a:off x="1038044" y="4021592"/>
            <a:ext cx="946150" cy="944562"/>
          </a:xfrm>
        </p:spPr>
      </p:pic>
      <p:sp>
        <p:nvSpPr>
          <p:cNvPr id="19" name="Text Placeholder 18">
            <a:extLst>
              <a:ext uri="{FF2B5EF4-FFF2-40B4-BE49-F238E27FC236}">
                <a16:creationId xmlns:a16="http://schemas.microsoft.com/office/drawing/2014/main" id="{906069F0-DCEB-274D-A1F5-6D1469AC8281}"/>
              </a:ext>
            </a:extLst>
          </p:cNvPr>
          <p:cNvSpPr>
            <a:spLocks noGrp="1"/>
          </p:cNvSpPr>
          <p:nvPr>
            <p:ph type="body" sz="quarter" idx="18"/>
          </p:nvPr>
        </p:nvSpPr>
        <p:spPr>
          <a:xfrm>
            <a:off x="2200773" y="4114572"/>
            <a:ext cx="2917826" cy="404812"/>
          </a:xfrm>
        </p:spPr>
        <p:txBody>
          <a:bodyPr/>
          <a:lstStyle/>
          <a:p>
            <a:r>
              <a:rPr lang="en-US" dirty="0"/>
              <a:t>FLORA BERGGREN</a:t>
            </a:r>
          </a:p>
        </p:txBody>
      </p:sp>
      <p:sp>
        <p:nvSpPr>
          <p:cNvPr id="20" name="Text Placeholder 19">
            <a:extLst>
              <a:ext uri="{FF2B5EF4-FFF2-40B4-BE49-F238E27FC236}">
                <a16:creationId xmlns:a16="http://schemas.microsoft.com/office/drawing/2014/main" id="{7F48A82F-E41F-2342-A72D-A1834C04A1C9}"/>
              </a:ext>
            </a:extLst>
          </p:cNvPr>
          <p:cNvSpPr>
            <a:spLocks noGrp="1"/>
          </p:cNvSpPr>
          <p:nvPr>
            <p:ph type="body" sz="quarter" idx="19"/>
          </p:nvPr>
        </p:nvSpPr>
        <p:spPr>
          <a:xfrm>
            <a:off x="2200773" y="4539115"/>
            <a:ext cx="2917826" cy="404812"/>
          </a:xfrm>
        </p:spPr>
        <p:txBody>
          <a:bodyPr/>
          <a:lstStyle/>
          <a:p>
            <a:r>
              <a:rPr lang="en-US" dirty="0"/>
              <a:t>Chief Operations Officer</a:t>
            </a:r>
          </a:p>
        </p:txBody>
      </p:sp>
      <p:pic>
        <p:nvPicPr>
          <p:cNvPr id="34" name="Picture Placeholder 21" descr="Team member headshot">
            <a:extLst>
              <a:ext uri="{FF2B5EF4-FFF2-40B4-BE49-F238E27FC236}">
                <a16:creationId xmlns:a16="http://schemas.microsoft.com/office/drawing/2014/main" id="{47FA94B1-0169-7044-A950-C981E7DB3E3A}"/>
              </a:ext>
            </a:extLst>
          </p:cNvPr>
          <p:cNvPicPr>
            <a:picLocks noGrp="1" noChangeAspect="1"/>
          </p:cNvPicPr>
          <p:nvPr>
            <p:ph type="pic" sz="quarter" idx="23"/>
          </p:nvPr>
        </p:nvPicPr>
        <p:blipFill rotWithShape="1">
          <a:blip r:embed="rId6" cstate="email">
            <a:extLst>
              <a:ext uri="{28A0092B-C50C-407E-A947-70E740481C1C}">
                <a14:useLocalDpi xmlns:a14="http://schemas.microsoft.com/office/drawing/2010/main"/>
              </a:ext>
            </a:extLst>
          </a:blip>
          <a:srcRect/>
          <a:stretch/>
        </p:blipFill>
        <p:spPr>
          <a:xfrm>
            <a:off x="5710265" y="4021592"/>
            <a:ext cx="946150" cy="944562"/>
          </a:xfrm>
        </p:spPr>
      </p:pic>
      <p:sp>
        <p:nvSpPr>
          <p:cNvPr id="29" name="Text Placeholder 28">
            <a:extLst>
              <a:ext uri="{FF2B5EF4-FFF2-40B4-BE49-F238E27FC236}">
                <a16:creationId xmlns:a16="http://schemas.microsoft.com/office/drawing/2014/main" id="{3E3A00F0-8B29-CC41-BB9B-69B0FEFDBEC3}"/>
              </a:ext>
            </a:extLst>
          </p:cNvPr>
          <p:cNvSpPr>
            <a:spLocks noGrp="1"/>
          </p:cNvSpPr>
          <p:nvPr>
            <p:ph type="body" sz="quarter" idx="24"/>
          </p:nvPr>
        </p:nvSpPr>
        <p:spPr>
          <a:xfrm>
            <a:off x="6872994" y="4114572"/>
            <a:ext cx="2917826" cy="404812"/>
          </a:xfrm>
        </p:spPr>
        <p:txBody>
          <a:bodyPr/>
          <a:lstStyle/>
          <a:p>
            <a:r>
              <a:rPr lang="en-US" dirty="0"/>
              <a:t>RAJESH SANTOSHI</a:t>
            </a:r>
          </a:p>
        </p:txBody>
      </p:sp>
      <p:sp>
        <p:nvSpPr>
          <p:cNvPr id="30" name="Text Placeholder 29">
            <a:extLst>
              <a:ext uri="{FF2B5EF4-FFF2-40B4-BE49-F238E27FC236}">
                <a16:creationId xmlns:a16="http://schemas.microsoft.com/office/drawing/2014/main" id="{74ABFA2A-9AB2-F441-8220-1700CF6E93C6}"/>
              </a:ext>
            </a:extLst>
          </p:cNvPr>
          <p:cNvSpPr>
            <a:spLocks noGrp="1"/>
          </p:cNvSpPr>
          <p:nvPr>
            <p:ph type="body" sz="quarter" idx="25"/>
          </p:nvPr>
        </p:nvSpPr>
        <p:spPr>
          <a:xfrm>
            <a:off x="6872994" y="4539115"/>
            <a:ext cx="2917826" cy="404812"/>
          </a:xfrm>
        </p:spPr>
        <p:txBody>
          <a:bodyPr/>
          <a:lstStyle/>
          <a:p>
            <a:r>
              <a:rPr lang="en-US" dirty="0"/>
              <a:t>VP Marketing</a:t>
            </a:r>
          </a:p>
        </p:txBody>
      </p:sp>
      <p:sp>
        <p:nvSpPr>
          <p:cNvPr id="4" name="Footer Placeholder 3">
            <a:extLst>
              <a:ext uri="{FF2B5EF4-FFF2-40B4-BE49-F238E27FC236}">
                <a16:creationId xmlns:a16="http://schemas.microsoft.com/office/drawing/2014/main" id="{0BBEBFFA-05DE-834B-918D-C5FE755BBFC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F74E9B7C-11D8-F940-9059-4281229A594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80" descr="Red chair against a red wall with a green floor">
            <a:extLst>
              <a:ext uri="{FF2B5EF4-FFF2-40B4-BE49-F238E27FC236}">
                <a16:creationId xmlns:a16="http://schemas.microsoft.com/office/drawing/2014/main" id="{5D489FC2-735C-924B-BCE7-B1F9E3815F51}"/>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1033272"/>
            <a:ext cx="8357616" cy="969264"/>
          </a:xfrm>
        </p:spPr>
        <p:txBody>
          <a:bodyPr anchor="ctr"/>
          <a:lstStyle/>
          <a:p>
            <a:r>
              <a:rPr lang="en-US" dirty="0"/>
              <a:t>The </a:t>
            </a:r>
            <a:r>
              <a:rPr lang="en-US"/>
              <a:t>whole team</a:t>
            </a:r>
            <a:endParaRPr lang="en-US" dirty="0"/>
          </a:p>
        </p:txBody>
      </p:sp>
      <p:pic>
        <p:nvPicPr>
          <p:cNvPr id="82" name="Picture Placeholder 21" descr="Team member headshot">
            <a:extLst>
              <a:ext uri="{FF2B5EF4-FFF2-40B4-BE49-F238E27FC236}">
                <a16:creationId xmlns:a16="http://schemas.microsoft.com/office/drawing/2014/main" id="{BB6B669D-7942-E045-9BD3-E8C13E250161}"/>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a:stretch/>
        </p:blipFill>
        <p:spPr>
          <a:xfrm>
            <a:off x="1038044" y="2159159"/>
            <a:ext cx="923886" cy="922335"/>
          </a:xfrm>
        </p:spPr>
      </p:pic>
      <p:sp>
        <p:nvSpPr>
          <p:cNvPr id="49" name="Text Placeholder 48">
            <a:extLst>
              <a:ext uri="{FF2B5EF4-FFF2-40B4-BE49-F238E27FC236}">
                <a16:creationId xmlns:a16="http://schemas.microsoft.com/office/drawing/2014/main" id="{A7FFD4AF-F87B-A14D-B4D0-98460531AA3A}"/>
              </a:ext>
            </a:extLst>
          </p:cNvPr>
          <p:cNvSpPr>
            <a:spLocks noGrp="1"/>
          </p:cNvSpPr>
          <p:nvPr>
            <p:ph type="body" sz="quarter" idx="15"/>
          </p:nvPr>
        </p:nvSpPr>
        <p:spPr>
          <a:xfrm>
            <a:off x="1038044" y="3105654"/>
            <a:ext cx="2526566" cy="402336"/>
          </a:xfrm>
        </p:spPr>
        <p:txBody>
          <a:bodyPr/>
          <a:lstStyle/>
          <a:p>
            <a:r>
              <a:rPr lang="en-US" dirty="0"/>
              <a:t>TAKUMA HAYASHI</a:t>
            </a:r>
          </a:p>
        </p:txBody>
      </p:sp>
      <p:sp>
        <p:nvSpPr>
          <p:cNvPr id="50" name="Text Placeholder 49">
            <a:extLst>
              <a:ext uri="{FF2B5EF4-FFF2-40B4-BE49-F238E27FC236}">
                <a16:creationId xmlns:a16="http://schemas.microsoft.com/office/drawing/2014/main" id="{D9964EEC-3969-FA44-A2AA-C2B8B0805EA9}"/>
              </a:ext>
            </a:extLst>
          </p:cNvPr>
          <p:cNvSpPr>
            <a:spLocks noGrp="1"/>
          </p:cNvSpPr>
          <p:nvPr>
            <p:ph type="body" sz="quarter" idx="16"/>
          </p:nvPr>
        </p:nvSpPr>
        <p:spPr>
          <a:xfrm>
            <a:off x="1038044" y="3483864"/>
            <a:ext cx="2526566" cy="404812"/>
          </a:xfrm>
        </p:spPr>
        <p:txBody>
          <a:bodyPr/>
          <a:lstStyle/>
          <a:p>
            <a:r>
              <a:rPr lang="en-US" dirty="0"/>
              <a:t>President</a:t>
            </a:r>
          </a:p>
        </p:txBody>
      </p:sp>
      <p:pic>
        <p:nvPicPr>
          <p:cNvPr id="83" name="Picture Placeholder 50" descr="Team member headshot">
            <a:extLst>
              <a:ext uri="{FF2B5EF4-FFF2-40B4-BE49-F238E27FC236}">
                <a16:creationId xmlns:a16="http://schemas.microsoft.com/office/drawing/2014/main" id="{128E7D8A-ABEA-3546-8C40-1D394EBEC4E1}"/>
              </a:ext>
            </a:extLst>
          </p:cNvPr>
          <p:cNvPicPr>
            <a:picLocks noGrp="1" noChangeAspect="1"/>
          </p:cNvPicPr>
          <p:nvPr>
            <p:ph type="pic" sz="quarter" idx="17"/>
          </p:nvPr>
        </p:nvPicPr>
        <p:blipFill rotWithShape="1">
          <a:blip r:embed="rId4" cstate="email">
            <a:extLst>
              <a:ext uri="{28A0092B-C50C-407E-A947-70E740481C1C}">
                <a14:useLocalDpi xmlns:a14="http://schemas.microsoft.com/office/drawing/2010/main"/>
              </a:ext>
            </a:extLst>
          </a:blip>
          <a:srcRect/>
          <a:stretch/>
        </p:blipFill>
        <p:spPr>
          <a:xfrm>
            <a:off x="3719251" y="2159159"/>
            <a:ext cx="923886" cy="922335"/>
          </a:xfrm>
        </p:spPr>
      </p:pic>
      <p:sp>
        <p:nvSpPr>
          <p:cNvPr id="52" name="Text Placeholder 51">
            <a:extLst>
              <a:ext uri="{FF2B5EF4-FFF2-40B4-BE49-F238E27FC236}">
                <a16:creationId xmlns:a16="http://schemas.microsoft.com/office/drawing/2014/main" id="{6318043B-D504-404A-B629-5FC6CB377029}"/>
              </a:ext>
            </a:extLst>
          </p:cNvPr>
          <p:cNvSpPr>
            <a:spLocks noGrp="1"/>
          </p:cNvSpPr>
          <p:nvPr>
            <p:ph type="body" sz="quarter" idx="18"/>
          </p:nvPr>
        </p:nvSpPr>
        <p:spPr>
          <a:xfrm>
            <a:off x="3719251" y="3105654"/>
            <a:ext cx="2526566" cy="402336"/>
          </a:xfrm>
        </p:spPr>
        <p:txBody>
          <a:bodyPr/>
          <a:lstStyle/>
          <a:p>
            <a:r>
              <a:rPr lang="en-US" dirty="0"/>
              <a:t>MIRJAM NILSSON</a:t>
            </a:r>
          </a:p>
        </p:txBody>
      </p:sp>
      <p:sp>
        <p:nvSpPr>
          <p:cNvPr id="61" name="Text Placeholder 60">
            <a:extLst>
              <a:ext uri="{FF2B5EF4-FFF2-40B4-BE49-F238E27FC236}">
                <a16:creationId xmlns:a16="http://schemas.microsoft.com/office/drawing/2014/main" id="{1C45D68B-D056-874F-857C-D39B36208F2F}"/>
              </a:ext>
            </a:extLst>
          </p:cNvPr>
          <p:cNvSpPr>
            <a:spLocks noGrp="1"/>
          </p:cNvSpPr>
          <p:nvPr>
            <p:ph type="body" sz="quarter" idx="19"/>
          </p:nvPr>
        </p:nvSpPr>
        <p:spPr>
          <a:xfrm>
            <a:off x="3719251" y="3483864"/>
            <a:ext cx="2526566" cy="404812"/>
          </a:xfrm>
        </p:spPr>
        <p:txBody>
          <a:bodyPr/>
          <a:lstStyle/>
          <a:p>
            <a:r>
              <a:rPr lang="en-US" dirty="0"/>
              <a:t>Chief Executive Officer</a:t>
            </a:r>
          </a:p>
        </p:txBody>
      </p:sp>
      <p:pic>
        <p:nvPicPr>
          <p:cNvPr id="84" name="Picture Placeholder 17" descr="Team member headshot">
            <a:extLst>
              <a:ext uri="{FF2B5EF4-FFF2-40B4-BE49-F238E27FC236}">
                <a16:creationId xmlns:a16="http://schemas.microsoft.com/office/drawing/2014/main" id="{50AA8754-4FD1-F345-B06F-14E880BB3CAA}"/>
              </a:ext>
            </a:extLst>
          </p:cNvPr>
          <p:cNvPicPr>
            <a:picLocks noGrp="1" noChangeAspect="1"/>
          </p:cNvPicPr>
          <p:nvPr>
            <p:ph type="pic" sz="quarter" idx="20"/>
          </p:nvPr>
        </p:nvPicPr>
        <p:blipFill rotWithShape="1">
          <a:blip r:embed="rId5" cstate="email">
            <a:extLst>
              <a:ext uri="{28A0092B-C50C-407E-A947-70E740481C1C}">
                <a14:useLocalDpi xmlns:a14="http://schemas.microsoft.com/office/drawing/2010/main"/>
              </a:ext>
            </a:extLst>
          </a:blip>
          <a:srcRect/>
          <a:stretch/>
        </p:blipFill>
        <p:spPr>
          <a:xfrm>
            <a:off x="6415955" y="2159159"/>
            <a:ext cx="923886" cy="922335"/>
          </a:xfrm>
        </p:spPr>
      </p:pic>
      <p:sp>
        <p:nvSpPr>
          <p:cNvPr id="63" name="Text Placeholder 62">
            <a:extLst>
              <a:ext uri="{FF2B5EF4-FFF2-40B4-BE49-F238E27FC236}">
                <a16:creationId xmlns:a16="http://schemas.microsoft.com/office/drawing/2014/main" id="{6CF76767-9A24-EC48-B387-1B6AA494C665}"/>
              </a:ext>
            </a:extLst>
          </p:cNvPr>
          <p:cNvSpPr>
            <a:spLocks noGrp="1"/>
          </p:cNvSpPr>
          <p:nvPr>
            <p:ph type="body" sz="quarter" idx="21"/>
          </p:nvPr>
        </p:nvSpPr>
        <p:spPr>
          <a:xfrm>
            <a:off x="6415955" y="3105654"/>
            <a:ext cx="2526566" cy="402336"/>
          </a:xfrm>
        </p:spPr>
        <p:txBody>
          <a:bodyPr/>
          <a:lstStyle/>
          <a:p>
            <a:r>
              <a:rPr lang="en-US" dirty="0"/>
              <a:t>FLORA BERGGREN</a:t>
            </a:r>
          </a:p>
        </p:txBody>
      </p:sp>
      <p:sp>
        <p:nvSpPr>
          <p:cNvPr id="64" name="Text Placeholder 63">
            <a:extLst>
              <a:ext uri="{FF2B5EF4-FFF2-40B4-BE49-F238E27FC236}">
                <a16:creationId xmlns:a16="http://schemas.microsoft.com/office/drawing/2014/main" id="{281765CE-36A5-0040-B40B-E3F273B82ABE}"/>
              </a:ext>
            </a:extLst>
          </p:cNvPr>
          <p:cNvSpPr>
            <a:spLocks noGrp="1"/>
          </p:cNvSpPr>
          <p:nvPr>
            <p:ph type="body" sz="quarter" idx="22"/>
          </p:nvPr>
        </p:nvSpPr>
        <p:spPr>
          <a:xfrm>
            <a:off x="6415955" y="3483864"/>
            <a:ext cx="2526566" cy="404812"/>
          </a:xfrm>
        </p:spPr>
        <p:txBody>
          <a:bodyPr/>
          <a:lstStyle/>
          <a:p>
            <a:r>
              <a:rPr lang="en-US" dirty="0"/>
              <a:t>Chief Operations Officer</a:t>
            </a:r>
          </a:p>
        </p:txBody>
      </p:sp>
      <p:pic>
        <p:nvPicPr>
          <p:cNvPr id="85" name="Picture Placeholder 19" descr="Team member headshot">
            <a:extLst>
              <a:ext uri="{FF2B5EF4-FFF2-40B4-BE49-F238E27FC236}">
                <a16:creationId xmlns:a16="http://schemas.microsoft.com/office/drawing/2014/main" id="{97F3062F-977E-9F4F-B933-AF0E3CA298D8}"/>
              </a:ext>
            </a:extLst>
          </p:cNvPr>
          <p:cNvPicPr>
            <a:picLocks noGrp="1" noChangeAspect="1"/>
          </p:cNvPicPr>
          <p:nvPr>
            <p:ph type="pic" sz="quarter" idx="23"/>
          </p:nvPr>
        </p:nvPicPr>
        <p:blipFill rotWithShape="1">
          <a:blip r:embed="rId6" cstate="email">
            <a:extLst>
              <a:ext uri="{28A0092B-C50C-407E-A947-70E740481C1C}">
                <a14:useLocalDpi xmlns:a14="http://schemas.microsoft.com/office/drawing/2010/main"/>
              </a:ext>
            </a:extLst>
          </a:blip>
          <a:srcRect/>
          <a:stretch/>
        </p:blipFill>
        <p:spPr>
          <a:xfrm>
            <a:off x="9097162" y="2159159"/>
            <a:ext cx="923886" cy="922335"/>
          </a:xfrm>
        </p:spPr>
      </p:pic>
      <p:sp>
        <p:nvSpPr>
          <p:cNvPr id="66" name="Text Placeholder 65">
            <a:extLst>
              <a:ext uri="{FF2B5EF4-FFF2-40B4-BE49-F238E27FC236}">
                <a16:creationId xmlns:a16="http://schemas.microsoft.com/office/drawing/2014/main" id="{D784B7D1-8414-6D46-B8A9-23A7F5ABCD8A}"/>
              </a:ext>
            </a:extLst>
          </p:cNvPr>
          <p:cNvSpPr>
            <a:spLocks noGrp="1"/>
          </p:cNvSpPr>
          <p:nvPr>
            <p:ph type="body" sz="quarter" idx="24"/>
          </p:nvPr>
        </p:nvSpPr>
        <p:spPr>
          <a:xfrm>
            <a:off x="9097162" y="3105654"/>
            <a:ext cx="2526566" cy="402336"/>
          </a:xfrm>
        </p:spPr>
        <p:txBody>
          <a:bodyPr/>
          <a:lstStyle/>
          <a:p>
            <a:r>
              <a:rPr lang="en-US" dirty="0"/>
              <a:t>RAJESH SANTOSHI</a:t>
            </a:r>
          </a:p>
        </p:txBody>
      </p:sp>
      <p:sp>
        <p:nvSpPr>
          <p:cNvPr id="67" name="Text Placeholder 66">
            <a:extLst>
              <a:ext uri="{FF2B5EF4-FFF2-40B4-BE49-F238E27FC236}">
                <a16:creationId xmlns:a16="http://schemas.microsoft.com/office/drawing/2014/main" id="{6173CBB2-D1EF-5142-89BE-AF014B1D25B7}"/>
              </a:ext>
            </a:extLst>
          </p:cNvPr>
          <p:cNvSpPr>
            <a:spLocks noGrp="1"/>
          </p:cNvSpPr>
          <p:nvPr>
            <p:ph type="body" sz="quarter" idx="25"/>
          </p:nvPr>
        </p:nvSpPr>
        <p:spPr>
          <a:xfrm>
            <a:off x="9097162" y="3483864"/>
            <a:ext cx="2526566" cy="404812"/>
          </a:xfrm>
        </p:spPr>
        <p:txBody>
          <a:bodyPr/>
          <a:lstStyle/>
          <a:p>
            <a:r>
              <a:rPr lang="en-US" dirty="0"/>
              <a:t>VP Marketing </a:t>
            </a:r>
          </a:p>
        </p:txBody>
      </p:sp>
      <p:pic>
        <p:nvPicPr>
          <p:cNvPr id="86" name="Picture Placeholder 15" descr="Team member headshot">
            <a:extLst>
              <a:ext uri="{FF2B5EF4-FFF2-40B4-BE49-F238E27FC236}">
                <a16:creationId xmlns:a16="http://schemas.microsoft.com/office/drawing/2014/main" id="{8573CDE2-EC5F-E448-9D71-906D55179A68}"/>
              </a:ext>
            </a:extLst>
          </p:cNvPr>
          <p:cNvPicPr>
            <a:picLocks noGrp="1" noChangeAspect="1"/>
          </p:cNvPicPr>
          <p:nvPr>
            <p:ph type="pic" sz="quarter" idx="26"/>
          </p:nvPr>
        </p:nvPicPr>
        <p:blipFill rotWithShape="1">
          <a:blip r:embed="rId7" cstate="email">
            <a:extLst>
              <a:ext uri="{28A0092B-C50C-407E-A947-70E740481C1C}">
                <a14:useLocalDpi xmlns:a14="http://schemas.microsoft.com/office/drawing/2010/main"/>
              </a:ext>
            </a:extLst>
          </a:blip>
          <a:srcRect/>
          <a:stretch/>
        </p:blipFill>
        <p:spPr>
          <a:xfrm>
            <a:off x="1038044" y="4198047"/>
            <a:ext cx="923886" cy="922335"/>
          </a:xfrm>
        </p:spPr>
      </p:pic>
      <p:sp>
        <p:nvSpPr>
          <p:cNvPr id="69" name="Text Placeholder 68">
            <a:extLst>
              <a:ext uri="{FF2B5EF4-FFF2-40B4-BE49-F238E27FC236}">
                <a16:creationId xmlns:a16="http://schemas.microsoft.com/office/drawing/2014/main" id="{6C0F35C0-CB20-B240-B4D5-6B593D57AEBA}"/>
              </a:ext>
            </a:extLst>
          </p:cNvPr>
          <p:cNvSpPr>
            <a:spLocks noGrp="1"/>
          </p:cNvSpPr>
          <p:nvPr>
            <p:ph type="body" sz="quarter" idx="27"/>
          </p:nvPr>
        </p:nvSpPr>
        <p:spPr>
          <a:xfrm>
            <a:off x="1038044" y="5144542"/>
            <a:ext cx="2526566" cy="402336"/>
          </a:xfrm>
        </p:spPr>
        <p:txBody>
          <a:bodyPr/>
          <a:lstStyle/>
          <a:p>
            <a:r>
              <a:rPr lang="en-US" dirty="0"/>
              <a:t>GRAHAM BARNES</a:t>
            </a:r>
          </a:p>
        </p:txBody>
      </p:sp>
      <p:sp>
        <p:nvSpPr>
          <p:cNvPr id="70" name="Text Placeholder 69">
            <a:extLst>
              <a:ext uri="{FF2B5EF4-FFF2-40B4-BE49-F238E27FC236}">
                <a16:creationId xmlns:a16="http://schemas.microsoft.com/office/drawing/2014/main" id="{C041CC55-8391-6D46-8898-3E2E2FEC72F4}"/>
              </a:ext>
            </a:extLst>
          </p:cNvPr>
          <p:cNvSpPr>
            <a:spLocks noGrp="1"/>
          </p:cNvSpPr>
          <p:nvPr>
            <p:ph type="body" sz="quarter" idx="28"/>
          </p:nvPr>
        </p:nvSpPr>
        <p:spPr>
          <a:xfrm>
            <a:off x="1038044" y="5522976"/>
            <a:ext cx="2526566" cy="404812"/>
          </a:xfrm>
        </p:spPr>
        <p:txBody>
          <a:bodyPr/>
          <a:lstStyle/>
          <a:p>
            <a:r>
              <a:rPr lang="en-US" dirty="0"/>
              <a:t>VP Product</a:t>
            </a:r>
          </a:p>
        </p:txBody>
      </p:sp>
      <p:pic>
        <p:nvPicPr>
          <p:cNvPr id="87" name="Picture Placeholder 48" descr="Team member headshot">
            <a:extLst>
              <a:ext uri="{FF2B5EF4-FFF2-40B4-BE49-F238E27FC236}">
                <a16:creationId xmlns:a16="http://schemas.microsoft.com/office/drawing/2014/main" id="{BFFE86CE-3A54-CB48-A368-B32D750150E3}"/>
              </a:ext>
            </a:extLst>
          </p:cNvPr>
          <p:cNvPicPr>
            <a:picLocks noGrp="1" noChangeAspect="1"/>
          </p:cNvPicPr>
          <p:nvPr>
            <p:ph type="pic" sz="quarter" idx="29"/>
          </p:nvPr>
        </p:nvPicPr>
        <p:blipFill rotWithShape="1">
          <a:blip r:embed="rId8" cstate="email">
            <a:extLst>
              <a:ext uri="{28A0092B-C50C-407E-A947-70E740481C1C}">
                <a14:useLocalDpi xmlns:a14="http://schemas.microsoft.com/office/drawing/2010/main"/>
              </a:ext>
            </a:extLst>
          </a:blip>
          <a:srcRect/>
          <a:stretch/>
        </p:blipFill>
        <p:spPr>
          <a:xfrm>
            <a:off x="3719251" y="4198047"/>
            <a:ext cx="923886" cy="922335"/>
          </a:xfrm>
        </p:spPr>
      </p:pic>
      <p:sp>
        <p:nvSpPr>
          <p:cNvPr id="72" name="Text Placeholder 71">
            <a:extLst>
              <a:ext uri="{FF2B5EF4-FFF2-40B4-BE49-F238E27FC236}">
                <a16:creationId xmlns:a16="http://schemas.microsoft.com/office/drawing/2014/main" id="{F4B9CE7A-9B0C-E342-A5D1-74FFDADEE0A9}"/>
              </a:ext>
            </a:extLst>
          </p:cNvPr>
          <p:cNvSpPr>
            <a:spLocks noGrp="1"/>
          </p:cNvSpPr>
          <p:nvPr>
            <p:ph type="body" sz="quarter" idx="30"/>
          </p:nvPr>
        </p:nvSpPr>
        <p:spPr>
          <a:xfrm>
            <a:off x="3719251" y="5144542"/>
            <a:ext cx="2526566" cy="402336"/>
          </a:xfrm>
        </p:spPr>
        <p:txBody>
          <a:bodyPr/>
          <a:lstStyle/>
          <a:p>
            <a:r>
              <a:rPr lang="en-US" dirty="0"/>
              <a:t>ROWAN MURPHY</a:t>
            </a:r>
          </a:p>
        </p:txBody>
      </p:sp>
      <p:sp>
        <p:nvSpPr>
          <p:cNvPr id="73" name="Text Placeholder 72">
            <a:extLst>
              <a:ext uri="{FF2B5EF4-FFF2-40B4-BE49-F238E27FC236}">
                <a16:creationId xmlns:a16="http://schemas.microsoft.com/office/drawing/2014/main" id="{2D00B05E-9946-F24D-9C04-CC6DB31DFB16}"/>
              </a:ext>
            </a:extLst>
          </p:cNvPr>
          <p:cNvSpPr>
            <a:spLocks noGrp="1"/>
          </p:cNvSpPr>
          <p:nvPr>
            <p:ph type="body" sz="quarter" idx="31"/>
          </p:nvPr>
        </p:nvSpPr>
        <p:spPr>
          <a:xfrm>
            <a:off x="3719251" y="5522976"/>
            <a:ext cx="2526566" cy="404812"/>
          </a:xfrm>
        </p:spPr>
        <p:txBody>
          <a:bodyPr/>
          <a:lstStyle/>
          <a:p>
            <a:r>
              <a:rPr lang="en-US" dirty="0"/>
              <a:t>SEO Strategist</a:t>
            </a:r>
          </a:p>
        </p:txBody>
      </p:sp>
      <p:pic>
        <p:nvPicPr>
          <p:cNvPr id="88" name="Picture Placeholder 52" descr="Team member headshot">
            <a:extLst>
              <a:ext uri="{FF2B5EF4-FFF2-40B4-BE49-F238E27FC236}">
                <a16:creationId xmlns:a16="http://schemas.microsoft.com/office/drawing/2014/main" id="{F0544229-36C4-FB4F-B379-C250A1BD7468}"/>
              </a:ext>
            </a:extLst>
          </p:cNvPr>
          <p:cNvPicPr>
            <a:picLocks noGrp="1" noChangeAspect="1"/>
          </p:cNvPicPr>
          <p:nvPr>
            <p:ph type="pic" sz="quarter" idx="32"/>
          </p:nvPr>
        </p:nvPicPr>
        <p:blipFill rotWithShape="1">
          <a:blip r:embed="rId9" cstate="email">
            <a:extLst>
              <a:ext uri="{28A0092B-C50C-407E-A947-70E740481C1C}">
                <a14:useLocalDpi xmlns:a14="http://schemas.microsoft.com/office/drawing/2010/main"/>
              </a:ext>
            </a:extLst>
          </a:blip>
          <a:srcRect/>
          <a:stretch/>
        </p:blipFill>
        <p:spPr>
          <a:xfrm>
            <a:off x="6415955" y="4198047"/>
            <a:ext cx="923886" cy="922335"/>
          </a:xfrm>
        </p:spPr>
      </p:pic>
      <p:sp>
        <p:nvSpPr>
          <p:cNvPr id="75" name="Text Placeholder 74">
            <a:extLst>
              <a:ext uri="{FF2B5EF4-FFF2-40B4-BE49-F238E27FC236}">
                <a16:creationId xmlns:a16="http://schemas.microsoft.com/office/drawing/2014/main" id="{5FB989B5-FCBC-0E42-911A-9024C4E69B17}"/>
              </a:ext>
            </a:extLst>
          </p:cNvPr>
          <p:cNvSpPr>
            <a:spLocks noGrp="1"/>
          </p:cNvSpPr>
          <p:nvPr>
            <p:ph type="body" sz="quarter" idx="33"/>
          </p:nvPr>
        </p:nvSpPr>
        <p:spPr>
          <a:xfrm>
            <a:off x="6415955" y="5144542"/>
            <a:ext cx="2526566" cy="402336"/>
          </a:xfrm>
        </p:spPr>
        <p:txBody>
          <a:bodyPr/>
          <a:lstStyle/>
          <a:p>
            <a:r>
              <a:rPr lang="en-US" dirty="0"/>
              <a:t>ELIZABETH MOORE</a:t>
            </a:r>
          </a:p>
        </p:txBody>
      </p:sp>
      <p:sp>
        <p:nvSpPr>
          <p:cNvPr id="76" name="Text Placeholder 75">
            <a:extLst>
              <a:ext uri="{FF2B5EF4-FFF2-40B4-BE49-F238E27FC236}">
                <a16:creationId xmlns:a16="http://schemas.microsoft.com/office/drawing/2014/main" id="{93BC237C-6BC1-E248-B6B0-124038663A1C}"/>
              </a:ext>
            </a:extLst>
          </p:cNvPr>
          <p:cNvSpPr>
            <a:spLocks noGrp="1"/>
          </p:cNvSpPr>
          <p:nvPr>
            <p:ph type="body" sz="quarter" idx="34"/>
          </p:nvPr>
        </p:nvSpPr>
        <p:spPr>
          <a:xfrm>
            <a:off x="6415955" y="5522976"/>
            <a:ext cx="2526566" cy="404812"/>
          </a:xfrm>
        </p:spPr>
        <p:txBody>
          <a:bodyPr/>
          <a:lstStyle/>
          <a:p>
            <a:r>
              <a:rPr lang="en-US" dirty="0"/>
              <a:t>Product Designer</a:t>
            </a:r>
          </a:p>
        </p:txBody>
      </p:sp>
      <p:pic>
        <p:nvPicPr>
          <p:cNvPr id="89" name="Picture Placeholder 54" descr="Team member headshot">
            <a:extLst>
              <a:ext uri="{FF2B5EF4-FFF2-40B4-BE49-F238E27FC236}">
                <a16:creationId xmlns:a16="http://schemas.microsoft.com/office/drawing/2014/main" id="{FB1C6161-7D52-8249-8ED5-DEDF7824BCD1}"/>
              </a:ext>
            </a:extLst>
          </p:cNvPr>
          <p:cNvPicPr>
            <a:picLocks noGrp="1" noChangeAspect="1"/>
          </p:cNvPicPr>
          <p:nvPr>
            <p:ph type="pic" sz="quarter" idx="35"/>
          </p:nvPr>
        </p:nvPicPr>
        <p:blipFill rotWithShape="1">
          <a:blip r:embed="rId10" cstate="email">
            <a:extLst>
              <a:ext uri="{28A0092B-C50C-407E-A947-70E740481C1C}">
                <a14:useLocalDpi xmlns:a14="http://schemas.microsoft.com/office/drawing/2010/main"/>
              </a:ext>
            </a:extLst>
          </a:blip>
          <a:srcRect/>
          <a:stretch/>
        </p:blipFill>
        <p:spPr>
          <a:xfrm>
            <a:off x="9097162" y="4198047"/>
            <a:ext cx="923886" cy="922335"/>
          </a:xfrm>
        </p:spPr>
      </p:pic>
      <p:sp>
        <p:nvSpPr>
          <p:cNvPr id="78" name="Text Placeholder 77">
            <a:extLst>
              <a:ext uri="{FF2B5EF4-FFF2-40B4-BE49-F238E27FC236}">
                <a16:creationId xmlns:a16="http://schemas.microsoft.com/office/drawing/2014/main" id="{8383771F-6CC8-FC48-B06B-5130F8351760}"/>
              </a:ext>
            </a:extLst>
          </p:cNvPr>
          <p:cNvSpPr>
            <a:spLocks noGrp="1"/>
          </p:cNvSpPr>
          <p:nvPr>
            <p:ph type="body" sz="quarter" idx="36"/>
          </p:nvPr>
        </p:nvSpPr>
        <p:spPr>
          <a:xfrm>
            <a:off x="9097162" y="5144542"/>
            <a:ext cx="2526566" cy="402336"/>
          </a:xfrm>
        </p:spPr>
        <p:txBody>
          <a:bodyPr/>
          <a:lstStyle/>
          <a:p>
            <a:r>
              <a:rPr lang="en-US" dirty="0"/>
              <a:t>ROBIN KLINE</a:t>
            </a:r>
          </a:p>
        </p:txBody>
      </p:sp>
      <p:sp>
        <p:nvSpPr>
          <p:cNvPr id="79" name="Text Placeholder 78">
            <a:extLst>
              <a:ext uri="{FF2B5EF4-FFF2-40B4-BE49-F238E27FC236}">
                <a16:creationId xmlns:a16="http://schemas.microsoft.com/office/drawing/2014/main" id="{7F13164D-18F7-2F46-81F0-44184FFCD1F7}"/>
              </a:ext>
            </a:extLst>
          </p:cNvPr>
          <p:cNvSpPr>
            <a:spLocks noGrp="1"/>
          </p:cNvSpPr>
          <p:nvPr>
            <p:ph type="body" sz="quarter" idx="37"/>
          </p:nvPr>
        </p:nvSpPr>
        <p:spPr>
          <a:xfrm>
            <a:off x="9097162" y="5522976"/>
            <a:ext cx="2526566" cy="404812"/>
          </a:xfrm>
        </p:spPr>
        <p:txBody>
          <a:bodyPr/>
          <a:lstStyle/>
          <a:p>
            <a:r>
              <a:rPr lang="en-US" dirty="0"/>
              <a:t>Content Developer</a:t>
            </a:r>
          </a:p>
        </p:txBody>
      </p:sp>
      <p:sp>
        <p:nvSpPr>
          <p:cNvPr id="4" name="Footer Placeholder 3">
            <a:extLst>
              <a:ext uri="{FF2B5EF4-FFF2-40B4-BE49-F238E27FC236}">
                <a16:creationId xmlns:a16="http://schemas.microsoft.com/office/drawing/2014/main" id="{2322CB5F-6057-7941-BCC6-50A41249075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B55DDE9B-335E-C646-9EEA-203AF7FC6751}"/>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916016" y="983785"/>
            <a:ext cx="8447439" cy="1074828"/>
          </a:xfrm>
        </p:spPr>
        <p:txBody>
          <a:bodyPr>
            <a:normAutofit/>
          </a:bodyPr>
          <a:lstStyle/>
          <a:p>
            <a:r>
              <a:rPr lang="en-US" dirty="0"/>
              <a:t>PLAN FOR PRODUCT LAUNCH </a:t>
            </a:r>
          </a:p>
        </p:txBody>
      </p:sp>
      <p:grpSp>
        <p:nvGrpSpPr>
          <p:cNvPr id="7" name="Group 6" descr="Timeline Placeholder ">
            <a:extLst>
              <a:ext uri="{FF2B5EF4-FFF2-40B4-BE49-F238E27FC236}">
                <a16:creationId xmlns:a16="http://schemas.microsoft.com/office/drawing/2014/main" id="{ACC3A21C-D951-0749-8030-62460C9DFA20}"/>
              </a:ext>
            </a:extLst>
          </p:cNvPr>
          <p:cNvGrpSpPr/>
          <p:nvPr/>
        </p:nvGrpSpPr>
        <p:grpSpPr>
          <a:xfrm>
            <a:off x="1044375" y="2048256"/>
            <a:ext cx="9775507" cy="3818931"/>
            <a:chOff x="1060704" y="2048256"/>
            <a:chExt cx="9775507" cy="3818931"/>
          </a:xfrm>
        </p:grpSpPr>
        <p:sp>
          <p:nvSpPr>
            <p:cNvPr id="8" name="Rectangle 7">
              <a:extLst>
                <a:ext uri="{FF2B5EF4-FFF2-40B4-BE49-F238E27FC236}">
                  <a16:creationId xmlns:a16="http://schemas.microsoft.com/office/drawing/2014/main" id="{6146D639-1AF7-9544-89CB-5863F22FD6AD}"/>
                </a:ext>
              </a:extLst>
            </p:cNvPr>
            <p:cNvSpPr/>
            <p:nvPr/>
          </p:nvSpPr>
          <p:spPr>
            <a:xfrm>
              <a:off x="1060704"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r>
                <a:rPr lang="en-US" kern="1200" spc="160" dirty="0">
                  <a:solidFill>
                    <a:schemeClr val="tx2"/>
                  </a:solidFill>
                  <a:latin typeface="Tw Cen MT" panose="020B0602020104020603" pitchFamily="34" charset="77"/>
                </a:rPr>
                <a:t>PLANNING</a:t>
              </a: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Synergize scalable         e-commerce</a:t>
              </a:r>
            </a:p>
          </p:txBody>
        </p:sp>
        <p:sp>
          <p:nvSpPr>
            <p:cNvPr id="9" name="Rectangle 8">
              <a:extLst>
                <a:ext uri="{FF2B5EF4-FFF2-40B4-BE49-F238E27FC236}">
                  <a16:creationId xmlns:a16="http://schemas.microsoft.com/office/drawing/2014/main" id="{A49B3011-0D4E-5642-8F55-71996D5CCC48}"/>
                </a:ext>
              </a:extLst>
            </p:cNvPr>
            <p:cNvSpPr>
              <a:spLocks noChangeAspect="1"/>
            </p:cNvSpPr>
            <p:nvPr/>
          </p:nvSpPr>
          <p:spPr>
            <a:xfrm>
              <a:off x="1655064"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a:t>
              </a:r>
            </a:p>
          </p:txBody>
        </p:sp>
        <p:sp>
          <p:nvSpPr>
            <p:cNvPr id="10" name="Rectangle 9">
              <a:extLst>
                <a:ext uri="{FF2B5EF4-FFF2-40B4-BE49-F238E27FC236}">
                  <a16:creationId xmlns:a16="http://schemas.microsoft.com/office/drawing/2014/main" id="{21CB4AB2-9E97-4D40-B2F1-A3F55B1E9090}"/>
                </a:ext>
              </a:extLst>
            </p:cNvPr>
            <p:cNvSpPr/>
            <p:nvPr/>
          </p:nvSpPr>
          <p:spPr>
            <a:xfrm>
              <a:off x="3047381"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MARKETING</a:t>
              </a: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Disseminate standardized metrics</a:t>
              </a:r>
            </a:p>
          </p:txBody>
        </p:sp>
        <p:sp>
          <p:nvSpPr>
            <p:cNvPr id="12" name="Rectangle 11">
              <a:extLst>
                <a:ext uri="{FF2B5EF4-FFF2-40B4-BE49-F238E27FC236}">
                  <a16:creationId xmlns:a16="http://schemas.microsoft.com/office/drawing/2014/main" id="{E5E93DBA-8C0F-5C43-9EA8-62F46C3757FE}"/>
                </a:ext>
              </a:extLst>
            </p:cNvPr>
            <p:cNvSpPr>
              <a:spLocks noChangeAspect="1"/>
            </p:cNvSpPr>
            <p:nvPr/>
          </p:nvSpPr>
          <p:spPr>
            <a:xfrm>
              <a:off x="3641741"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2</a:t>
              </a:r>
            </a:p>
          </p:txBody>
        </p:sp>
        <p:sp>
          <p:nvSpPr>
            <p:cNvPr id="13" name="Rectangle 12">
              <a:extLst>
                <a:ext uri="{FF2B5EF4-FFF2-40B4-BE49-F238E27FC236}">
                  <a16:creationId xmlns:a16="http://schemas.microsoft.com/office/drawing/2014/main" id="{4F701027-0723-2745-B4FC-2C8285C84695}"/>
                </a:ext>
              </a:extLst>
            </p:cNvPr>
            <p:cNvSpPr/>
            <p:nvPr/>
          </p:nvSpPr>
          <p:spPr>
            <a:xfrm>
              <a:off x="5034058"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DESIGN</a:t>
              </a: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Coordinate     e-business applications</a:t>
              </a:r>
            </a:p>
          </p:txBody>
        </p:sp>
        <p:sp>
          <p:nvSpPr>
            <p:cNvPr id="14" name="Rectangle 13">
              <a:extLst>
                <a:ext uri="{FF2B5EF4-FFF2-40B4-BE49-F238E27FC236}">
                  <a16:creationId xmlns:a16="http://schemas.microsoft.com/office/drawing/2014/main" id="{649F9697-781F-F847-9FE8-C7E9AEF911AB}"/>
                </a:ext>
              </a:extLst>
            </p:cNvPr>
            <p:cNvSpPr>
              <a:spLocks noChangeAspect="1"/>
            </p:cNvSpPr>
            <p:nvPr/>
          </p:nvSpPr>
          <p:spPr>
            <a:xfrm>
              <a:off x="5628418"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3</a:t>
              </a:r>
            </a:p>
          </p:txBody>
        </p:sp>
        <p:sp>
          <p:nvSpPr>
            <p:cNvPr id="15" name="Rectangle 14">
              <a:extLst>
                <a:ext uri="{FF2B5EF4-FFF2-40B4-BE49-F238E27FC236}">
                  <a16:creationId xmlns:a16="http://schemas.microsoft.com/office/drawing/2014/main" id="{660246C7-7995-0849-8AB1-B92F4280EC69}"/>
                </a:ext>
              </a:extLst>
            </p:cNvPr>
            <p:cNvSpPr/>
            <p:nvPr/>
          </p:nvSpPr>
          <p:spPr>
            <a:xfrm>
              <a:off x="7020735"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STRATEGY</a:t>
              </a:r>
            </a:p>
            <a:p>
              <a:pPr marL="0" lvl="1" algn="ctr" defTabSz="666750" rtl="0">
                <a:lnSpc>
                  <a:spcPct val="90000"/>
                </a:lnSpc>
                <a:spcBef>
                  <a:spcPct val="0"/>
                </a:spcBef>
                <a:spcAft>
                  <a:spcPct val="15000"/>
                </a:spcAft>
              </a:pPr>
              <a:r>
                <a:rPr lang="en-US" sz="1500" kern="1200" spc="140" dirty="0">
                  <a:solidFill>
                    <a:schemeClr val="tx2"/>
                  </a:solidFill>
                  <a:latin typeface="Tw Cen MT" panose="020B0602020104020603" pitchFamily="34" charset="77"/>
                </a:rPr>
                <a:t>Foster holistically superior methodologies</a:t>
              </a:r>
            </a:p>
          </p:txBody>
        </p:sp>
        <p:sp>
          <p:nvSpPr>
            <p:cNvPr id="16" name="Rectangle 15">
              <a:extLst>
                <a:ext uri="{FF2B5EF4-FFF2-40B4-BE49-F238E27FC236}">
                  <a16:creationId xmlns:a16="http://schemas.microsoft.com/office/drawing/2014/main" id="{3C43EDC7-0C86-824A-B896-9214C6F5E6AA}"/>
                </a:ext>
              </a:extLst>
            </p:cNvPr>
            <p:cNvSpPr>
              <a:spLocks noChangeAspect="1"/>
            </p:cNvSpPr>
            <p:nvPr/>
          </p:nvSpPr>
          <p:spPr>
            <a:xfrm>
              <a:off x="7615095"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4</a:t>
              </a:r>
            </a:p>
          </p:txBody>
        </p:sp>
        <p:sp>
          <p:nvSpPr>
            <p:cNvPr id="17" name="Rectangle 16">
              <a:extLst>
                <a:ext uri="{FF2B5EF4-FFF2-40B4-BE49-F238E27FC236}">
                  <a16:creationId xmlns:a16="http://schemas.microsoft.com/office/drawing/2014/main" id="{D26DEB4E-5043-BB4F-B5CF-C6E87E8F4DA3}"/>
                </a:ext>
              </a:extLst>
            </p:cNvPr>
            <p:cNvSpPr/>
            <p:nvPr/>
          </p:nvSpPr>
          <p:spPr>
            <a:xfrm>
              <a:off x="9007411"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LAUNCH</a:t>
              </a:r>
            </a:p>
            <a:p>
              <a:pPr marL="0" lvl="1" algn="ctr" defTabSz="666750" rtl="0">
                <a:lnSpc>
                  <a:spcPct val="90000"/>
                </a:lnSpc>
                <a:spcBef>
                  <a:spcPct val="0"/>
                </a:spcBef>
                <a:spcAft>
                  <a:spcPct val="15000"/>
                </a:spcAft>
              </a:pPr>
              <a:r>
                <a:rPr lang="en-US" sz="1500" kern="1200" spc="140" dirty="0">
                  <a:solidFill>
                    <a:schemeClr val="tx2"/>
                  </a:solidFill>
                  <a:latin typeface="Tw Cen MT" panose="020B0602020104020603" pitchFamily="34" charset="77"/>
                </a:rPr>
                <a:t>Deploy strategic networks with compelling      e-business needs</a:t>
              </a:r>
            </a:p>
          </p:txBody>
        </p:sp>
        <p:sp>
          <p:nvSpPr>
            <p:cNvPr id="18" name="Rectangle 17">
              <a:extLst>
                <a:ext uri="{FF2B5EF4-FFF2-40B4-BE49-F238E27FC236}">
                  <a16:creationId xmlns:a16="http://schemas.microsoft.com/office/drawing/2014/main" id="{586665D5-90A6-E942-822D-7B06D2ED5428}"/>
                </a:ext>
              </a:extLst>
            </p:cNvPr>
            <p:cNvSpPr>
              <a:spLocks noChangeAspect="1"/>
            </p:cNvSpPr>
            <p:nvPr/>
          </p:nvSpPr>
          <p:spPr>
            <a:xfrm>
              <a:off x="9601771"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5</a:t>
              </a:r>
            </a:p>
          </p:txBody>
        </p:sp>
      </p:grpSp>
      <p:sp>
        <p:nvSpPr>
          <p:cNvPr id="4" name="Footer Placeholder 3">
            <a:extLst>
              <a:ext uri="{FF2B5EF4-FFF2-40B4-BE49-F238E27FC236}">
                <a16:creationId xmlns:a16="http://schemas.microsoft.com/office/drawing/2014/main" id="{D81F8B4F-7B20-2A48-AB91-C7ECCE2E16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CC6F2842-B659-8D45-B864-958082AAAB01}"/>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700209266"/>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3A3A3A"/>
      </a:dk2>
      <a:lt2>
        <a:srgbClr val="E7E6E6"/>
      </a:lt2>
      <a:accent1>
        <a:srgbClr val="632423"/>
      </a:accent1>
      <a:accent2>
        <a:srgbClr val="EE7993"/>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1AE3212-FDDD-4F52-95D5-3CE5C732A69F}">
  <ds:schemaRefs>
    <ds:schemaRef ds:uri="http://schemas.microsoft.com/sharepoint/v3/contenttype/forms"/>
  </ds:schemaRefs>
</ds:datastoreItem>
</file>

<file path=customXml/itemProps2.xml><?xml version="1.0" encoding="utf-8"?>
<ds:datastoreItem xmlns:ds="http://schemas.openxmlformats.org/officeDocument/2006/customXml" ds:itemID="{733E722B-1125-4A71-8202-FAD6A1C14A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A49627-BF3F-409F-AD52-1B30DD7AB3C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TotalTime>46</TotalTime>
  <Words>391</Words>
  <Application>Microsoft Office PowerPoint</Application>
  <PresentationFormat>Widescreen</PresentationFormat>
  <Paragraphs>133</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Bahnschrift</vt:lpstr>
      <vt:lpstr>Calibri</vt:lpstr>
      <vt:lpstr>Tw Cen MT</vt:lpstr>
      <vt:lpstr>Office Theme</vt:lpstr>
      <vt:lpstr>Hypergraph Anomoly Detection</vt:lpstr>
      <vt:lpstr>Bipartite Network</vt:lpstr>
      <vt:lpstr>Features</vt:lpstr>
      <vt:lpstr>PRIMARY GOALS</vt:lpstr>
      <vt:lpstr>AREAS OF GROWTH</vt:lpstr>
      <vt:lpstr>Business opportunities are like buses. There's always another one coming.</vt:lpstr>
      <vt:lpstr>MEET OUR TEAM</vt:lpstr>
      <vt:lpstr>The whole team</vt:lpstr>
      <vt:lpstr>PLAN FOR PRODUCT LAUNCH </vt:lpstr>
      <vt:lpstr>TIMELINE </vt:lpstr>
      <vt:lpstr>AREAS OF FOCUS</vt:lpstr>
      <vt:lpstr>HOW WE GET THERE</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Biehler, Deven</cp:lastModifiedBy>
  <cp:revision>10</cp:revision>
  <dcterms:created xsi:type="dcterms:W3CDTF">2024-04-18T02:01:04Z</dcterms:created>
  <dcterms:modified xsi:type="dcterms:W3CDTF">2024-04-18T20:28:41Z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